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sldIdLst>
    <p:sldId id="256" r:id="rId2"/>
    <p:sldId id="403" r:id="rId3"/>
    <p:sldId id="355" r:id="rId4"/>
    <p:sldId id="376" r:id="rId5"/>
    <p:sldId id="410" r:id="rId6"/>
    <p:sldId id="411" r:id="rId7"/>
    <p:sldId id="519" r:id="rId8"/>
    <p:sldId id="408" r:id="rId9"/>
    <p:sldId id="374" r:id="rId10"/>
    <p:sldId id="419" r:id="rId11"/>
    <p:sldId id="387" r:id="rId12"/>
    <p:sldId id="421" r:id="rId13"/>
    <p:sldId id="402" r:id="rId14"/>
    <p:sldId id="420" r:id="rId15"/>
    <p:sldId id="399" r:id="rId16"/>
    <p:sldId id="409" r:id="rId17"/>
    <p:sldId id="427" r:id="rId18"/>
    <p:sldId id="428" r:id="rId19"/>
    <p:sldId id="401" r:id="rId20"/>
    <p:sldId id="430" r:id="rId21"/>
    <p:sldId id="429" r:id="rId22"/>
    <p:sldId id="518" r:id="rId23"/>
    <p:sldId id="413" r:id="rId24"/>
    <p:sldId id="351" r:id="rId25"/>
    <p:sldId id="520" r:id="rId26"/>
    <p:sldId id="379" r:id="rId27"/>
    <p:sldId id="354" r:id="rId28"/>
    <p:sldId id="353" r:id="rId29"/>
    <p:sldId id="414" r:id="rId30"/>
    <p:sldId id="380" r:id="rId31"/>
    <p:sldId id="359" r:id="rId32"/>
    <p:sldId id="381" r:id="rId33"/>
    <p:sldId id="521" r:id="rId34"/>
    <p:sldId id="361" r:id="rId35"/>
    <p:sldId id="522" r:id="rId36"/>
    <p:sldId id="360" r:id="rId37"/>
    <p:sldId id="382" r:id="rId38"/>
    <p:sldId id="523" r:id="rId39"/>
    <p:sldId id="406" r:id="rId40"/>
    <p:sldId id="404" r:id="rId41"/>
    <p:sldId id="416"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80"/>
    <p:restoredTop sz="81818"/>
  </p:normalViewPr>
  <p:slideViewPr>
    <p:cSldViewPr snapToGrid="0" snapToObjects="1">
      <p:cViewPr>
        <p:scale>
          <a:sx n="70" d="100"/>
          <a:sy n="70" d="100"/>
        </p:scale>
        <p:origin x="1800" y="59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gif>
</file>

<file path=ppt/media/image73.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E75B63-7E26-D441-AC03-A4A443673F7F}" type="datetimeFigureOut">
              <a:rPr lang="en-US" smtClean="0"/>
              <a:t>11/18/19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BA284E-BA81-564A-9D1B-60D914A5BFD5}" type="slidenum">
              <a:rPr lang="en-US" smtClean="0"/>
              <a:t>‹#›</a:t>
            </a:fld>
            <a:endParaRPr lang="en-US" dirty="0"/>
          </a:p>
        </p:txBody>
      </p:sp>
    </p:spTree>
    <p:extLst>
      <p:ext uri="{BB962C8B-B14F-4D97-AF65-F5344CB8AC3E}">
        <p14:creationId xmlns:p14="http://schemas.microsoft.com/office/powerpoint/2010/main" val="39594439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BA284E-BA81-564A-9D1B-60D914A5BFD5}" type="slidenum">
              <a:rPr lang="en-US" smtClean="0"/>
              <a:t>7</a:t>
            </a:fld>
            <a:endParaRPr lang="en-US" dirty="0"/>
          </a:p>
        </p:txBody>
      </p:sp>
    </p:spTree>
    <p:extLst>
      <p:ext uri="{BB962C8B-B14F-4D97-AF65-F5344CB8AC3E}">
        <p14:creationId xmlns:p14="http://schemas.microsoft.com/office/powerpoint/2010/main" val="3872375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algn="just">
                  <a:buFont typeface="Wingdings" pitchFamily="2" charset="2"/>
                  <a:buChar char="§"/>
                </a:pPr>
                <a:r>
                  <a:rPr lang="en-US" dirty="0"/>
                  <a:t>In GANs, if the discriminator is trained to optimality before each generator parameter update, then minimizing the value function amounts to minimizing the Jensen-Shannon (JS) divergence between the data and model distributions on </a:t>
                </a:r>
                <a:r>
                  <a:rPr lang="en-US" b="1" i="1" dirty="0"/>
                  <a:t>x</a:t>
                </a:r>
                <a:r>
                  <a:rPr lang="en-US" dirty="0"/>
                  <a:t>. Doing so is expensive and often leads to vanishing gradients as the discriminator saturates; in practice, this requirement is relaxed, and the generator and the discriminator are updated simultaneously. </a:t>
                </a:r>
              </a:p>
              <a:p>
                <a:pPr algn="just">
                  <a:buFont typeface="Wingdings" pitchFamily="2" charset="2"/>
                  <a:buChar char="§"/>
                </a:pPr>
                <a:r>
                  <a:rPr lang="en-US" dirty="0"/>
                  <a:t>The consequence of this relaxation is that generator updates minimize a stochastic lower-bound to the JS-divergence. Minimizing a lower bound can lead to meaningless gradient updates, since pushing down the lower bound doesn’t imply that the loss is actually decreasing, even as the bound goes to 0. This inherent problem in GANs of trading off unreliable updates and vanishing gradients is one of the main causes of GAN instability.</a:t>
                </a:r>
              </a:p>
              <a:p>
                <a:pPr algn="just">
                  <a:buFont typeface="Wingdings" pitchFamily="2" charset="2"/>
                  <a:buChar char="§"/>
                </a:pPr>
                <a:r>
                  <a:rPr lang="en-US" dirty="0"/>
                  <a:t>Again, the GAN value function by itself is hard to optimize: a discriminator confident in its predictions sees its gradient with respect to its input vanish, which is especially hurtful early on in training. This is why training the discriminator closer to optimality typically degrades the training procedure. So GANs typically produce very visually appealing samples, but are often very hard to train.</a:t>
                </a:r>
              </a:p>
              <a:p>
                <a:pPr algn="just">
                  <a:buFont typeface="Wingdings" pitchFamily="2" charset="2"/>
                  <a:buChar char="§"/>
                </a:pPr>
                <a:r>
                  <a:rPr lang="en-US" dirty="0">
                    <a:solidFill>
                      <a:srgbClr val="C00000"/>
                    </a:solidFill>
                  </a:rPr>
                  <a:t>Note: At a more fundamental level, JS-Divergence, along with other common distances and divergences, are potentially not continuous and thus do not provide a usable gradient for the generator. </a:t>
                </a:r>
              </a:p>
              <a:p>
                <a:pPr algn="just">
                  <a:buFont typeface="Wingdings" pitchFamily="2" charset="2"/>
                  <a:buChar char="§"/>
                </a:pPr>
                <a:endParaRPr lang="en-US" dirty="0"/>
              </a:p>
            </p:txBody>
          </p:sp>
        </mc:Choice>
        <mc:Fallback xmlns="">
          <p:sp>
            <p:nvSpPr>
              <p:cNvPr id="3" name="Notes Placeholder 2"/>
              <p:cNvSpPr>
                <a:spLocks noGrp="1"/>
              </p:cNvSpPr>
              <p:nvPr>
                <p:ph type="body" idx="1"/>
              </p:nvPr>
            </p:nvSpPr>
            <p:spPr/>
            <p:txBody>
              <a:bodyPr/>
              <a:lstStyle/>
              <a:p>
                <a:pPr algn="just">
                  <a:buFont typeface="Wingdings" pitchFamily="2" charset="2"/>
                  <a:buChar char="§"/>
                </a:pPr>
                <a:r>
                  <a:rPr lang="en-US" sz="1200" dirty="0"/>
                  <a:t>Again, the GAN value function by itself is hard to optimize: a discriminator confident in its predictions sees its gradient with respect to its input vanish, which is especially hurtful early on in training. This is why training the discriminator closer to optimality typically degrades the training procedure. So GANs typically produce very visually appealing samples, but are often very hard to train.</a:t>
                </a:r>
              </a:p>
              <a:p>
                <a:pPr algn="just">
                  <a:buFont typeface="Wingdings" pitchFamily="2" charset="2"/>
                  <a:buChar char="§"/>
                </a:pPr>
                <a:r>
                  <a:rPr lang="en-US" sz="1200" dirty="0">
                    <a:solidFill>
                      <a:srgbClr val="C00000"/>
                    </a:solidFill>
                  </a:rPr>
                  <a:t>Note: At a more fundamental level, </a:t>
                </a:r>
                <a:r>
                  <a:rPr lang="en-US" sz="1200" i="0">
                    <a:solidFill>
                      <a:srgbClr val="C00000"/>
                    </a:solidFill>
                    <a:latin typeface="Cambria Math" panose="02040503050406030204" pitchFamily="18" charset="0"/>
                    <a:ea typeface="Cambria Math" panose="02040503050406030204" pitchFamily="18" charset="0"/>
                  </a:rPr>
                  <a:t>𝜑</a:t>
                </a:r>
                <a:r>
                  <a:rPr lang="en-US" sz="1200" dirty="0">
                    <a:solidFill>
                      <a:srgbClr val="C00000"/>
                    </a:solidFill>
                  </a:rPr>
                  <a:t>-divergence, along with other common distances and divergences, are potentially not continuous and thus do not provide a usable gradient for the generator. </a:t>
                </a:r>
              </a:p>
              <a:p>
                <a:pPr algn="just">
                  <a:buFont typeface="Wingdings" pitchFamily="2" charset="2"/>
                  <a:buChar char="§"/>
                </a:pPr>
                <a:endParaRPr lang="en-US" sz="1200" dirty="0"/>
              </a:p>
              <a:p>
                <a:endParaRPr lang="en-US" dirty="0"/>
              </a:p>
            </p:txBody>
          </p:sp>
        </mc:Fallback>
      </mc:AlternateContent>
      <p:sp>
        <p:nvSpPr>
          <p:cNvPr id="4" name="Slide Number Placeholder 3"/>
          <p:cNvSpPr>
            <a:spLocks noGrp="1"/>
          </p:cNvSpPr>
          <p:nvPr>
            <p:ph type="sldNum" sz="quarter" idx="10"/>
          </p:nvPr>
        </p:nvSpPr>
        <p:spPr/>
        <p:txBody>
          <a:bodyPr/>
          <a:lstStyle/>
          <a:p>
            <a:fld id="{F0BDB604-1C56-DD44-ACC8-4A5D43B46B26}" type="slidenum">
              <a:rPr lang="en-US" smtClean="0"/>
              <a:t>12</a:t>
            </a:fld>
            <a:endParaRPr lang="en-US" dirty="0"/>
          </a:p>
        </p:txBody>
      </p:sp>
    </p:spTree>
    <p:extLst>
      <p:ext uri="{BB962C8B-B14F-4D97-AF65-F5344CB8AC3E}">
        <p14:creationId xmlns:p14="http://schemas.microsoft.com/office/powerpoint/2010/main" val="81675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BA284E-BA81-564A-9D1B-60D914A5BFD5}" type="slidenum">
              <a:rPr lang="en-US" smtClean="0"/>
              <a:t>14</a:t>
            </a:fld>
            <a:endParaRPr lang="en-US" dirty="0"/>
          </a:p>
        </p:txBody>
      </p:sp>
    </p:spTree>
    <p:extLst>
      <p:ext uri="{BB962C8B-B14F-4D97-AF65-F5344CB8AC3E}">
        <p14:creationId xmlns:p14="http://schemas.microsoft.com/office/powerpoint/2010/main" val="762851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BDB604-1C56-DD44-ACC8-4A5D43B46B26}" type="slidenum">
              <a:rPr lang="en-US" smtClean="0"/>
              <a:t>24</a:t>
            </a:fld>
            <a:endParaRPr lang="en-US" dirty="0"/>
          </a:p>
        </p:txBody>
      </p:sp>
    </p:spTree>
    <p:extLst>
      <p:ext uri="{BB962C8B-B14F-4D97-AF65-F5344CB8AC3E}">
        <p14:creationId xmlns:p14="http://schemas.microsoft.com/office/powerpoint/2010/main" val="2588064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BDB604-1C56-DD44-ACC8-4A5D43B46B26}" type="slidenum">
              <a:rPr lang="en-US" smtClean="0"/>
              <a:t>28</a:t>
            </a:fld>
            <a:endParaRPr lang="en-US" dirty="0"/>
          </a:p>
        </p:txBody>
      </p:sp>
    </p:spTree>
    <p:extLst>
      <p:ext uri="{BB962C8B-B14F-4D97-AF65-F5344CB8AC3E}">
        <p14:creationId xmlns:p14="http://schemas.microsoft.com/office/powerpoint/2010/main" val="2659822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0195B-53D5-454A-9E00-E5F561B1BE5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8DF2C55-2839-EA40-8E73-2F554E0A8F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9787191-C5D2-7D42-864D-263B9762C6D1}"/>
              </a:ext>
            </a:extLst>
          </p:cNvPr>
          <p:cNvSpPr>
            <a:spLocks noGrp="1"/>
          </p:cNvSpPr>
          <p:nvPr>
            <p:ph type="dt" sz="half" idx="10"/>
          </p:nvPr>
        </p:nvSpPr>
        <p:spPr/>
        <p:txBody>
          <a:bodyPr/>
          <a:lstStyle/>
          <a:p>
            <a:fld id="{6ED27D06-0092-5E4F-B259-C6383C920FFC}" type="datetimeFigureOut">
              <a:rPr lang="en-US" smtClean="0"/>
              <a:t>11/18/19</a:t>
            </a:fld>
            <a:endParaRPr lang="en-US" dirty="0"/>
          </a:p>
        </p:txBody>
      </p:sp>
      <p:sp>
        <p:nvSpPr>
          <p:cNvPr id="5" name="Footer Placeholder 4">
            <a:extLst>
              <a:ext uri="{FF2B5EF4-FFF2-40B4-BE49-F238E27FC236}">
                <a16:creationId xmlns:a16="http://schemas.microsoft.com/office/drawing/2014/main" id="{2CED1232-BC49-FD41-9F92-8550F23D35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D6D77ED-964C-224C-B493-B8DA03D19F08}"/>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13168275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1E8A5-515C-9647-A372-3617071838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C47D797-594C-944D-9BC1-400A6B14A4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7BA830-1EE9-CA4D-88D1-FE418236333D}"/>
              </a:ext>
            </a:extLst>
          </p:cNvPr>
          <p:cNvSpPr>
            <a:spLocks noGrp="1"/>
          </p:cNvSpPr>
          <p:nvPr>
            <p:ph type="dt" sz="half" idx="10"/>
          </p:nvPr>
        </p:nvSpPr>
        <p:spPr/>
        <p:txBody>
          <a:bodyPr/>
          <a:lstStyle/>
          <a:p>
            <a:fld id="{6ED27D06-0092-5E4F-B259-C6383C920FFC}" type="datetimeFigureOut">
              <a:rPr lang="en-US" smtClean="0"/>
              <a:t>11/18/19</a:t>
            </a:fld>
            <a:endParaRPr lang="en-US" dirty="0"/>
          </a:p>
        </p:txBody>
      </p:sp>
      <p:sp>
        <p:nvSpPr>
          <p:cNvPr id="5" name="Footer Placeholder 4">
            <a:extLst>
              <a:ext uri="{FF2B5EF4-FFF2-40B4-BE49-F238E27FC236}">
                <a16:creationId xmlns:a16="http://schemas.microsoft.com/office/drawing/2014/main" id="{6F719D3B-6027-0B41-8F83-E55476637AA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076A12-F1A3-304B-A565-E788D4F8C5BC}"/>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1306732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7227D0-6CC7-1D46-A7B7-1B499170905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B3C61D-21DB-C04B-B6AD-3BA0E23A0E0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884080-4814-CC41-9DD3-ACF3317DCA54}"/>
              </a:ext>
            </a:extLst>
          </p:cNvPr>
          <p:cNvSpPr>
            <a:spLocks noGrp="1"/>
          </p:cNvSpPr>
          <p:nvPr>
            <p:ph type="dt" sz="half" idx="10"/>
          </p:nvPr>
        </p:nvSpPr>
        <p:spPr/>
        <p:txBody>
          <a:bodyPr/>
          <a:lstStyle/>
          <a:p>
            <a:fld id="{6ED27D06-0092-5E4F-B259-C6383C920FFC}" type="datetimeFigureOut">
              <a:rPr lang="en-US" smtClean="0"/>
              <a:t>11/18/19</a:t>
            </a:fld>
            <a:endParaRPr lang="en-US" dirty="0"/>
          </a:p>
        </p:txBody>
      </p:sp>
      <p:sp>
        <p:nvSpPr>
          <p:cNvPr id="5" name="Footer Placeholder 4">
            <a:extLst>
              <a:ext uri="{FF2B5EF4-FFF2-40B4-BE49-F238E27FC236}">
                <a16:creationId xmlns:a16="http://schemas.microsoft.com/office/drawing/2014/main" id="{75F311F4-1787-E24A-9EE1-4BFFCAC8AEF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8A04DFD-6327-9A4B-9156-57C42190C378}"/>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3748905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66D53-0D70-A144-BBBC-17E4D13809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698619-90EA-974F-AE77-81332B54F0C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BA484A-273C-4E46-AF4D-B8A04E6D9C58}"/>
              </a:ext>
            </a:extLst>
          </p:cNvPr>
          <p:cNvSpPr>
            <a:spLocks noGrp="1"/>
          </p:cNvSpPr>
          <p:nvPr>
            <p:ph type="dt" sz="half" idx="10"/>
          </p:nvPr>
        </p:nvSpPr>
        <p:spPr/>
        <p:txBody>
          <a:bodyPr/>
          <a:lstStyle/>
          <a:p>
            <a:fld id="{6ED27D06-0092-5E4F-B259-C6383C920FFC}" type="datetimeFigureOut">
              <a:rPr lang="en-US" smtClean="0"/>
              <a:t>11/18/19</a:t>
            </a:fld>
            <a:endParaRPr lang="en-US" dirty="0"/>
          </a:p>
        </p:txBody>
      </p:sp>
      <p:sp>
        <p:nvSpPr>
          <p:cNvPr id="5" name="Footer Placeholder 4">
            <a:extLst>
              <a:ext uri="{FF2B5EF4-FFF2-40B4-BE49-F238E27FC236}">
                <a16:creationId xmlns:a16="http://schemas.microsoft.com/office/drawing/2014/main" id="{CA584555-C81A-564D-8E92-2AF8AE58AFC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50A4164-74B2-CD42-BA3D-CECB3FBA73AD}"/>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24288500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C40A2-1487-994C-A015-E8FF2B6CFC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F89C992-C0D6-A247-BF54-F8BB81697A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2B12FE2-A374-8546-A625-A61FF6847F21}"/>
              </a:ext>
            </a:extLst>
          </p:cNvPr>
          <p:cNvSpPr>
            <a:spLocks noGrp="1"/>
          </p:cNvSpPr>
          <p:nvPr>
            <p:ph type="dt" sz="half" idx="10"/>
          </p:nvPr>
        </p:nvSpPr>
        <p:spPr/>
        <p:txBody>
          <a:bodyPr/>
          <a:lstStyle/>
          <a:p>
            <a:fld id="{6ED27D06-0092-5E4F-B259-C6383C920FFC}" type="datetimeFigureOut">
              <a:rPr lang="en-US" smtClean="0"/>
              <a:t>11/18/19</a:t>
            </a:fld>
            <a:endParaRPr lang="en-US" dirty="0"/>
          </a:p>
        </p:txBody>
      </p:sp>
      <p:sp>
        <p:nvSpPr>
          <p:cNvPr id="5" name="Footer Placeholder 4">
            <a:extLst>
              <a:ext uri="{FF2B5EF4-FFF2-40B4-BE49-F238E27FC236}">
                <a16:creationId xmlns:a16="http://schemas.microsoft.com/office/drawing/2014/main" id="{EC9C1B17-D150-5A49-9192-F4682ACEA74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0E06BA5-43C6-8441-8D49-16F85D1B080B}"/>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1787535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4D2FD-A28E-A04F-804B-020E0CBFE2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CB9713-AD6F-1744-A5BC-58713577912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4EDFD5E-1F0C-1542-A301-D03678DF849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9C2730-81CC-EB43-9171-AA18B92EAE37}"/>
              </a:ext>
            </a:extLst>
          </p:cNvPr>
          <p:cNvSpPr>
            <a:spLocks noGrp="1"/>
          </p:cNvSpPr>
          <p:nvPr>
            <p:ph type="dt" sz="half" idx="10"/>
          </p:nvPr>
        </p:nvSpPr>
        <p:spPr/>
        <p:txBody>
          <a:bodyPr/>
          <a:lstStyle/>
          <a:p>
            <a:fld id="{6ED27D06-0092-5E4F-B259-C6383C920FFC}" type="datetimeFigureOut">
              <a:rPr lang="en-US" smtClean="0"/>
              <a:t>11/18/19</a:t>
            </a:fld>
            <a:endParaRPr lang="en-US" dirty="0"/>
          </a:p>
        </p:txBody>
      </p:sp>
      <p:sp>
        <p:nvSpPr>
          <p:cNvPr id="6" name="Footer Placeholder 5">
            <a:extLst>
              <a:ext uri="{FF2B5EF4-FFF2-40B4-BE49-F238E27FC236}">
                <a16:creationId xmlns:a16="http://schemas.microsoft.com/office/drawing/2014/main" id="{D1974CD6-0025-1049-97AD-7A8C946DEE4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BE1A8F-D2FE-2546-A624-C37C2DE0DDDA}"/>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829344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D96F9-CFC2-6643-9B18-D3C3D276BA0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603BC24-83F3-7E44-83E8-275681B5C1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FCEEFA7-03A9-5743-8D9A-BC59C1A0311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B7C0E6-1E23-5441-9E86-88EC35B234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4152A21-7F94-E245-9F65-21F84173966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1ED5CB-CD13-EB41-B6BC-B9CAB9EDC85B}"/>
              </a:ext>
            </a:extLst>
          </p:cNvPr>
          <p:cNvSpPr>
            <a:spLocks noGrp="1"/>
          </p:cNvSpPr>
          <p:nvPr>
            <p:ph type="dt" sz="half" idx="10"/>
          </p:nvPr>
        </p:nvSpPr>
        <p:spPr/>
        <p:txBody>
          <a:bodyPr/>
          <a:lstStyle/>
          <a:p>
            <a:fld id="{6ED27D06-0092-5E4F-B259-C6383C920FFC}" type="datetimeFigureOut">
              <a:rPr lang="en-US" smtClean="0"/>
              <a:t>11/18/19</a:t>
            </a:fld>
            <a:endParaRPr lang="en-US" dirty="0"/>
          </a:p>
        </p:txBody>
      </p:sp>
      <p:sp>
        <p:nvSpPr>
          <p:cNvPr id="8" name="Footer Placeholder 7">
            <a:extLst>
              <a:ext uri="{FF2B5EF4-FFF2-40B4-BE49-F238E27FC236}">
                <a16:creationId xmlns:a16="http://schemas.microsoft.com/office/drawing/2014/main" id="{53976F15-C88C-F849-B568-DFF3874CEC4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8CD5EB4D-C8D0-0E49-B778-D3BDF59BCDF1}"/>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1174489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85863-2C07-9A42-AB14-E3F613FC73B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99B648-8157-DB44-9CA9-181D74E5D9E5}"/>
              </a:ext>
            </a:extLst>
          </p:cNvPr>
          <p:cNvSpPr>
            <a:spLocks noGrp="1"/>
          </p:cNvSpPr>
          <p:nvPr>
            <p:ph type="dt" sz="half" idx="10"/>
          </p:nvPr>
        </p:nvSpPr>
        <p:spPr/>
        <p:txBody>
          <a:bodyPr/>
          <a:lstStyle/>
          <a:p>
            <a:fld id="{6ED27D06-0092-5E4F-B259-C6383C920FFC}" type="datetimeFigureOut">
              <a:rPr lang="en-US" smtClean="0"/>
              <a:t>11/18/19</a:t>
            </a:fld>
            <a:endParaRPr lang="en-US" dirty="0"/>
          </a:p>
        </p:txBody>
      </p:sp>
      <p:sp>
        <p:nvSpPr>
          <p:cNvPr id="4" name="Footer Placeholder 3">
            <a:extLst>
              <a:ext uri="{FF2B5EF4-FFF2-40B4-BE49-F238E27FC236}">
                <a16:creationId xmlns:a16="http://schemas.microsoft.com/office/drawing/2014/main" id="{E5AD5F8B-8A5A-CA4C-9E85-2ED4A238422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87B2C1E-0426-CF4A-A801-07697ECFA5F3}"/>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1349724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44B210-3E8D-1149-B36E-CCDAB43EA611}"/>
              </a:ext>
            </a:extLst>
          </p:cNvPr>
          <p:cNvSpPr>
            <a:spLocks noGrp="1"/>
          </p:cNvSpPr>
          <p:nvPr>
            <p:ph type="dt" sz="half" idx="10"/>
          </p:nvPr>
        </p:nvSpPr>
        <p:spPr/>
        <p:txBody>
          <a:bodyPr/>
          <a:lstStyle/>
          <a:p>
            <a:fld id="{6ED27D06-0092-5E4F-B259-C6383C920FFC}" type="datetimeFigureOut">
              <a:rPr lang="en-US" smtClean="0"/>
              <a:t>11/18/19</a:t>
            </a:fld>
            <a:endParaRPr lang="en-US" dirty="0"/>
          </a:p>
        </p:txBody>
      </p:sp>
      <p:sp>
        <p:nvSpPr>
          <p:cNvPr id="3" name="Footer Placeholder 2">
            <a:extLst>
              <a:ext uri="{FF2B5EF4-FFF2-40B4-BE49-F238E27FC236}">
                <a16:creationId xmlns:a16="http://schemas.microsoft.com/office/drawing/2014/main" id="{0C28D21B-06A6-9B4A-9537-A73D4B07C3E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74EB90B-EDEA-8045-98C2-AACAC011377A}"/>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3540894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D7F2-E616-4C4F-9A83-C7F8D28EDA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B1E5F79-1CD6-F14B-A8EA-1CAFEE3395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2098CC0-51EA-CE4D-9DA8-4398D81605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AC13F46-AA17-F343-87E7-5BC9984BBEAD}"/>
              </a:ext>
            </a:extLst>
          </p:cNvPr>
          <p:cNvSpPr>
            <a:spLocks noGrp="1"/>
          </p:cNvSpPr>
          <p:nvPr>
            <p:ph type="dt" sz="half" idx="10"/>
          </p:nvPr>
        </p:nvSpPr>
        <p:spPr/>
        <p:txBody>
          <a:bodyPr/>
          <a:lstStyle/>
          <a:p>
            <a:fld id="{6ED27D06-0092-5E4F-B259-C6383C920FFC}" type="datetimeFigureOut">
              <a:rPr lang="en-US" smtClean="0"/>
              <a:t>11/18/19</a:t>
            </a:fld>
            <a:endParaRPr lang="en-US" dirty="0"/>
          </a:p>
        </p:txBody>
      </p:sp>
      <p:sp>
        <p:nvSpPr>
          <p:cNvPr id="6" name="Footer Placeholder 5">
            <a:extLst>
              <a:ext uri="{FF2B5EF4-FFF2-40B4-BE49-F238E27FC236}">
                <a16:creationId xmlns:a16="http://schemas.microsoft.com/office/drawing/2014/main" id="{AA419996-4082-9B43-A35B-8F97E24F6C2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B79C9D1-C0C2-9E43-996C-79D16A309B52}"/>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4258568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1D44C-AFC5-CA43-BCE0-B0167F7A09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A1B7B8E-6B27-8C49-81F1-E4B7C28DC7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54C6678F-FCDB-B546-AE3A-F66EF72A23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202C02D-8CC4-0549-878C-E71268EF0916}"/>
              </a:ext>
            </a:extLst>
          </p:cNvPr>
          <p:cNvSpPr>
            <a:spLocks noGrp="1"/>
          </p:cNvSpPr>
          <p:nvPr>
            <p:ph type="dt" sz="half" idx="10"/>
          </p:nvPr>
        </p:nvSpPr>
        <p:spPr/>
        <p:txBody>
          <a:bodyPr/>
          <a:lstStyle/>
          <a:p>
            <a:fld id="{6ED27D06-0092-5E4F-B259-C6383C920FFC}" type="datetimeFigureOut">
              <a:rPr lang="en-US" smtClean="0"/>
              <a:t>11/18/19</a:t>
            </a:fld>
            <a:endParaRPr lang="en-US" dirty="0"/>
          </a:p>
        </p:txBody>
      </p:sp>
      <p:sp>
        <p:nvSpPr>
          <p:cNvPr id="6" name="Footer Placeholder 5">
            <a:extLst>
              <a:ext uri="{FF2B5EF4-FFF2-40B4-BE49-F238E27FC236}">
                <a16:creationId xmlns:a16="http://schemas.microsoft.com/office/drawing/2014/main" id="{3180A4A2-3100-0C4E-8DB9-307539B7C25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14C999C-D096-A642-9022-2773C33E51F8}"/>
              </a:ext>
            </a:extLst>
          </p:cNvPr>
          <p:cNvSpPr>
            <a:spLocks noGrp="1"/>
          </p:cNvSpPr>
          <p:nvPr>
            <p:ph type="sldNum" sz="quarter" idx="12"/>
          </p:nvPr>
        </p:nvSpPr>
        <p:spPr/>
        <p:txBody>
          <a:bodyPr/>
          <a:lstStyle/>
          <a:p>
            <a:fld id="{C749D3AB-1C42-8E4C-9D9F-62C92E3E1E47}" type="slidenum">
              <a:rPr lang="en-US" smtClean="0"/>
              <a:t>‹#›</a:t>
            </a:fld>
            <a:endParaRPr lang="en-US" dirty="0"/>
          </a:p>
        </p:txBody>
      </p:sp>
    </p:spTree>
    <p:extLst>
      <p:ext uri="{BB962C8B-B14F-4D97-AF65-F5344CB8AC3E}">
        <p14:creationId xmlns:p14="http://schemas.microsoft.com/office/powerpoint/2010/main" val="21408391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9ECD89-66FA-DA48-9766-91A51CB4BD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7673A51-B86A-F64F-9287-845E521261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DB1C0B-B656-AC49-A648-A7997AA8B6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D27D06-0092-5E4F-B259-C6383C920FFC}" type="datetimeFigureOut">
              <a:rPr lang="en-US" smtClean="0"/>
              <a:t>11/18/19</a:t>
            </a:fld>
            <a:endParaRPr lang="en-US" dirty="0"/>
          </a:p>
        </p:txBody>
      </p:sp>
      <p:sp>
        <p:nvSpPr>
          <p:cNvPr id="5" name="Footer Placeholder 4">
            <a:extLst>
              <a:ext uri="{FF2B5EF4-FFF2-40B4-BE49-F238E27FC236}">
                <a16:creationId xmlns:a16="http://schemas.microsoft.com/office/drawing/2014/main" id="{3B97C0F5-C46D-7E4D-8490-474BEF5B5C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992EF59-2143-6B4B-AE56-55E9E1B3FF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49D3AB-1C42-8E4C-9D9F-62C92E3E1E47}" type="slidenum">
              <a:rPr lang="en-US" smtClean="0"/>
              <a:t>‹#›</a:t>
            </a:fld>
            <a:endParaRPr lang="en-US" dirty="0"/>
          </a:p>
        </p:txBody>
      </p:sp>
    </p:spTree>
    <p:extLst>
      <p:ext uri="{BB962C8B-B14F-4D97-AF65-F5344CB8AC3E}">
        <p14:creationId xmlns:p14="http://schemas.microsoft.com/office/powerpoint/2010/main" val="12215691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2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hyperlink" Target="http://proceedings.mlr.press/v70/arjovsky17a/arjovsky17a.pdf" TargetMode="Externa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hyperlink" Target="https://papers.nips.cc/paper/7159-improved-training-of-wasserstein-gans.pdf" TargetMode="External"/><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png"/></Relationships>
</file>

<file path=ppt/slides/_rels/slide3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34.xml.rels><?xml version="1.0" encoding="UTF-8" standalone="yes"?>
<Relationships xmlns="http://schemas.openxmlformats.org/package/2006/relationships"><Relationship Id="rId3" Type="http://schemas.openxmlformats.org/officeDocument/2006/relationships/image" Target="../media/image50.png"/><Relationship Id="rId7" Type="http://schemas.openxmlformats.org/officeDocument/2006/relationships/image" Target="../media/image54.png"/><Relationship Id="rId2" Type="http://schemas.openxmlformats.org/officeDocument/2006/relationships/hyperlink" Target="https://openreview.net/pdf?id=B1QRgziT-" TargetMode="Externa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1.png"/></Relationships>
</file>

<file path=ppt/slides/_rels/slide3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 Id="rId5" Type="http://schemas.openxmlformats.org/officeDocument/2006/relationships/image" Target="../media/image60.png"/><Relationship Id="rId4" Type="http://schemas.openxmlformats.org/officeDocument/2006/relationships/image" Target="../media/image59.png"/></Relationships>
</file>

<file path=ppt/slides/_rels/slide3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1.png"/><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3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hyperlink" Target="https://eccv2018.org/openaccess/content_ECCV_2018/papers/Jiqing_Wu_Wasserstein_Divergence_For_ECCV_2018_paper.pdf" TargetMode="External"/><Relationship Id="rId1" Type="http://schemas.openxmlformats.org/officeDocument/2006/relationships/slideLayout" Target="../slideLayouts/slideLayout2.xml"/><Relationship Id="rId5" Type="http://schemas.openxmlformats.org/officeDocument/2006/relationships/image" Target="../media/image61.png"/><Relationship Id="rId4" Type="http://schemas.openxmlformats.org/officeDocument/2006/relationships/image" Target="../media/image66.png"/></Relationships>
</file>

<file path=ppt/slides/_rels/slide38.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hyperlink" Target="http://cocodataset.org/" TargetMode="External"/><Relationship Id="rId3" Type="http://schemas.openxmlformats.org/officeDocument/2006/relationships/hyperlink" Target="http://cocodataset.org/#home" TargetMode="External"/><Relationship Id="rId7" Type="http://schemas.openxmlformats.org/officeDocument/2006/relationships/image" Target="../media/image70.png"/><Relationship Id="rId2" Type="http://schemas.openxmlformats.org/officeDocument/2006/relationships/hyperlink" Target="http://yann.lecun.com/exdb/mnist/" TargetMode="External"/><Relationship Id="rId1" Type="http://schemas.openxmlformats.org/officeDocument/2006/relationships/slideLayout" Target="../slideLayouts/slideLayout2.xml"/><Relationship Id="rId6" Type="http://schemas.openxmlformats.org/officeDocument/2006/relationships/hyperlink" Target="https://github.com/DSC-UI-SRIN" TargetMode="External"/><Relationship Id="rId11" Type="http://schemas.openxmlformats.org/officeDocument/2006/relationships/image" Target="../media/image73.png"/><Relationship Id="rId5" Type="http://schemas.openxmlformats.org/officeDocument/2006/relationships/hyperlink" Target="http://image-net.org/" TargetMode="External"/><Relationship Id="rId10" Type="http://schemas.openxmlformats.org/officeDocument/2006/relationships/image" Target="../media/image72.gif"/><Relationship Id="rId4" Type="http://schemas.openxmlformats.org/officeDocument/2006/relationships/hyperlink" Target="http://mmlab.ie.cuhk.edu.hk/projects/CelebA.html" TargetMode="External"/><Relationship Id="rId9" Type="http://schemas.openxmlformats.org/officeDocument/2006/relationships/image" Target="../media/image71.png"/></Relationships>
</file>

<file path=ppt/slides/_rels/slide41.xml.rels><?xml version="1.0" encoding="UTF-8" standalone="yes"?>
<Relationships xmlns="http://schemas.openxmlformats.org/package/2006/relationships"><Relationship Id="rId3" Type="http://schemas.openxmlformats.org/officeDocument/2006/relationships/hyperlink" Target="https://arxiv.org/pdf/1807.04720.pdf" TargetMode="External"/><Relationship Id="rId7" Type="http://schemas.openxmlformats.org/officeDocument/2006/relationships/hyperlink" Target="https://eccv2018.org/openaccess/content_ECCV_2018/papers/Jiqing_Wu_Wasserstein_Divergence_For_ECCV_2018_paper.pdf" TargetMode="External"/><Relationship Id="rId2" Type="http://schemas.openxmlformats.org/officeDocument/2006/relationships/hyperlink" Target="https://papers.nips.cc/paper/7350-are-gans-created-equal-a-large-scale-study.pdf" TargetMode="External"/><Relationship Id="rId1" Type="http://schemas.openxmlformats.org/officeDocument/2006/relationships/slideLayout" Target="../slideLayouts/slideLayout2.xml"/><Relationship Id="rId6" Type="http://schemas.openxmlformats.org/officeDocument/2006/relationships/hyperlink" Target="https://openreview.net/pdf?id=B1QRgziT-" TargetMode="External"/><Relationship Id="rId5" Type="http://schemas.openxmlformats.org/officeDocument/2006/relationships/hyperlink" Target="https://papers.nips.cc/paper/7159-improved-training-of-wasserstein-gans.pdf" TargetMode="External"/><Relationship Id="rId4" Type="http://schemas.openxmlformats.org/officeDocument/2006/relationships/hyperlink" Target="http://proceedings.mlr.press/v70/arjovsky17a/arjovsky17a.pdf"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arxiv.org/pdf/1807.04720.pdf" TargetMode="External"/><Relationship Id="rId3" Type="http://schemas.openxmlformats.org/officeDocument/2006/relationships/hyperlink" Target="https://openreview.net/pdf?id=SkeFUsQNx7" TargetMode="External"/><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s://papers.nips.cc/paper/7350-are-gans-created-equal-a-large-scale-study.pdf" TargetMode="Externa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C0A62-3AEA-B14E-9742-CC1170824B18}"/>
              </a:ext>
            </a:extLst>
          </p:cNvPr>
          <p:cNvSpPr>
            <a:spLocks noGrp="1"/>
          </p:cNvSpPr>
          <p:nvPr>
            <p:ph type="ctrTitle"/>
          </p:nvPr>
        </p:nvSpPr>
        <p:spPr/>
        <p:txBody>
          <a:bodyPr>
            <a:normAutofit/>
          </a:bodyPr>
          <a:lstStyle/>
          <a:p>
            <a:r>
              <a:rPr lang="en-US" sz="6600" dirty="0"/>
              <a:t>2- Wasserstein GANs</a:t>
            </a:r>
          </a:p>
        </p:txBody>
      </p:sp>
      <p:sp>
        <p:nvSpPr>
          <p:cNvPr id="3" name="Subtitle 2">
            <a:extLst>
              <a:ext uri="{FF2B5EF4-FFF2-40B4-BE49-F238E27FC236}">
                <a16:creationId xmlns:a16="http://schemas.microsoft.com/office/drawing/2014/main" id="{D0694D41-AAA0-714B-946A-4646DDE1E4BB}"/>
              </a:ext>
            </a:extLst>
          </p:cNvPr>
          <p:cNvSpPr>
            <a:spLocks noGrp="1"/>
          </p:cNvSpPr>
          <p:nvPr>
            <p:ph type="subTitle" idx="1"/>
          </p:nvPr>
        </p:nvSpPr>
        <p:spPr/>
        <p:txBody>
          <a:bodyPr>
            <a:normAutofit/>
          </a:bodyPr>
          <a:lstStyle/>
          <a:p>
            <a:r>
              <a:rPr lang="en-US" sz="2800" b="1" dirty="0"/>
              <a:t>Risman Adnan Mattotorang</a:t>
            </a:r>
          </a:p>
          <a:p>
            <a:r>
              <a:rPr lang="en-US" sz="2800" dirty="0"/>
              <a:t>Software R&amp;D Director </a:t>
            </a:r>
          </a:p>
          <a:p>
            <a:r>
              <a:rPr lang="en-US" sz="2800" dirty="0"/>
              <a:t>Samsung R&amp;D Institute Indonesia</a:t>
            </a:r>
          </a:p>
        </p:txBody>
      </p:sp>
    </p:spTree>
    <p:extLst>
      <p:ext uri="{BB962C8B-B14F-4D97-AF65-F5344CB8AC3E}">
        <p14:creationId xmlns:p14="http://schemas.microsoft.com/office/powerpoint/2010/main" val="2085379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GAN Divergences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17194" y="2880858"/>
            <a:ext cx="4157611" cy="2298444"/>
          </a:xfrm>
          <a:prstGeom prst="rect">
            <a:avLst/>
          </a:prstGeom>
        </p:spPr>
      </p:pic>
      <p:sp>
        <p:nvSpPr>
          <p:cNvPr id="5" name="TextBox 4">
            <a:extLst>
              <a:ext uri="{FF2B5EF4-FFF2-40B4-BE49-F238E27FC236}">
                <a16:creationId xmlns:a16="http://schemas.microsoft.com/office/drawing/2014/main" id="{455ADA36-4FD4-9640-B8BD-7015F1F21383}"/>
              </a:ext>
            </a:extLst>
          </p:cNvPr>
          <p:cNvSpPr txBox="1"/>
          <p:nvPr/>
        </p:nvSpPr>
        <p:spPr>
          <a:xfrm>
            <a:off x="838200" y="1957528"/>
            <a:ext cx="10515600" cy="707886"/>
          </a:xfrm>
          <a:prstGeom prst="rect">
            <a:avLst/>
          </a:prstGeom>
          <a:noFill/>
        </p:spPr>
        <p:txBody>
          <a:bodyPr wrap="square" rtlCol="0">
            <a:spAutoFit/>
          </a:bodyPr>
          <a:lstStyle/>
          <a:p>
            <a:pPr algn="ctr"/>
            <a:r>
              <a:rPr lang="en-ID" sz="2000" dirty="0">
                <a:solidFill>
                  <a:srgbClr val="0070C0"/>
                </a:solidFill>
              </a:rPr>
              <a:t>GANs offer much more flexibility in the definition of distance or divergence.</a:t>
            </a:r>
          </a:p>
          <a:p>
            <a:pPr algn="ctr"/>
            <a:r>
              <a:rPr lang="en-ID" sz="2000" dirty="0">
                <a:solidFill>
                  <a:srgbClr val="0070C0"/>
                </a:solidFill>
              </a:rPr>
              <a:t>Each type of divergence gives different behaviour of convergence.   </a:t>
            </a:r>
          </a:p>
        </p:txBody>
      </p:sp>
      <p:sp>
        <p:nvSpPr>
          <p:cNvPr id="3" name="TextBox 2">
            <a:extLst>
              <a:ext uri="{FF2B5EF4-FFF2-40B4-BE49-F238E27FC236}">
                <a16:creationId xmlns:a16="http://schemas.microsoft.com/office/drawing/2014/main" id="{C3E96452-56C6-664D-9CED-6F6825C12711}"/>
              </a:ext>
            </a:extLst>
          </p:cNvPr>
          <p:cNvSpPr txBox="1"/>
          <p:nvPr/>
        </p:nvSpPr>
        <p:spPr>
          <a:xfrm>
            <a:off x="8516203" y="3089594"/>
            <a:ext cx="3292889" cy="1477328"/>
          </a:xfrm>
          <a:prstGeom prst="rect">
            <a:avLst/>
          </a:prstGeom>
          <a:noFill/>
        </p:spPr>
        <p:txBody>
          <a:bodyPr wrap="none" rtlCol="0">
            <a:spAutoFit/>
          </a:bodyPr>
          <a:lstStyle/>
          <a:p>
            <a:r>
              <a:rPr lang="en-US" b="1" dirty="0">
                <a:solidFill>
                  <a:srgbClr val="C00000"/>
                </a:solidFill>
              </a:rPr>
              <a:t>Characteristics:</a:t>
            </a:r>
          </a:p>
          <a:p>
            <a:r>
              <a:rPr lang="en-US" dirty="0"/>
              <a:t>+ Simple computation</a:t>
            </a:r>
          </a:p>
          <a:p>
            <a:r>
              <a:rPr lang="en-US" dirty="0">
                <a:solidFill>
                  <a:srgbClr val="C00000"/>
                </a:solidFill>
              </a:rPr>
              <a:t>- Not metrize weak convergence</a:t>
            </a:r>
          </a:p>
          <a:p>
            <a:r>
              <a:rPr lang="en-US" dirty="0">
                <a:solidFill>
                  <a:srgbClr val="C00000"/>
                </a:solidFill>
              </a:rPr>
              <a:t>- No mapping between measures</a:t>
            </a:r>
          </a:p>
          <a:p>
            <a:pPr marL="342900" indent="-342900">
              <a:buFont typeface="+mj-lt"/>
              <a:buAutoNum type="arabicPeriod"/>
            </a:pPr>
            <a:endParaRPr lang="en-US" dirty="0"/>
          </a:p>
        </p:txBody>
      </p:sp>
      <p:sp>
        <p:nvSpPr>
          <p:cNvPr id="6" name="TextBox 5">
            <a:extLst>
              <a:ext uri="{FF2B5EF4-FFF2-40B4-BE49-F238E27FC236}">
                <a16:creationId xmlns:a16="http://schemas.microsoft.com/office/drawing/2014/main" id="{3B76371D-A4E9-D548-AA3A-A7D319EECD55}"/>
              </a:ext>
            </a:extLst>
          </p:cNvPr>
          <p:cNvSpPr txBox="1"/>
          <p:nvPr/>
        </p:nvSpPr>
        <p:spPr>
          <a:xfrm>
            <a:off x="289726" y="3024183"/>
            <a:ext cx="3845545" cy="2031325"/>
          </a:xfrm>
          <a:prstGeom prst="rect">
            <a:avLst/>
          </a:prstGeom>
          <a:noFill/>
        </p:spPr>
        <p:txBody>
          <a:bodyPr wrap="square" rtlCol="0">
            <a:spAutoFit/>
          </a:bodyPr>
          <a:lstStyle/>
          <a:p>
            <a:r>
              <a:rPr lang="en-US" b="1" dirty="0">
                <a:solidFill>
                  <a:srgbClr val="00B050"/>
                </a:solidFill>
              </a:rPr>
              <a:t>Characteristics:</a:t>
            </a:r>
          </a:p>
          <a:p>
            <a:r>
              <a:rPr lang="en-US" dirty="0"/>
              <a:t>+ Good sample complexity (MMD)</a:t>
            </a:r>
          </a:p>
          <a:p>
            <a:r>
              <a:rPr lang="en-US" dirty="0"/>
              <a:t>+ Good geometry property (OT)</a:t>
            </a:r>
          </a:p>
          <a:p>
            <a:r>
              <a:rPr lang="en-US" dirty="0"/>
              <a:t>+ Metrize weak convergence</a:t>
            </a:r>
          </a:p>
          <a:p>
            <a:r>
              <a:rPr lang="en-US" dirty="0"/>
              <a:t>+ Mapping between measures (OT)</a:t>
            </a:r>
          </a:p>
          <a:p>
            <a:r>
              <a:rPr lang="en-US" dirty="0"/>
              <a:t>-</a:t>
            </a:r>
            <a:r>
              <a:rPr lang="en-US" dirty="0">
                <a:solidFill>
                  <a:srgbClr val="C00000"/>
                </a:solidFill>
              </a:rPr>
              <a:t> Costly computation (OT)</a:t>
            </a:r>
          </a:p>
          <a:p>
            <a:pPr marL="342900" indent="-342900">
              <a:buFont typeface="+mj-lt"/>
              <a:buAutoNum type="arabicPeriod"/>
            </a:pPr>
            <a:endParaRPr lang="en-US" dirty="0"/>
          </a:p>
        </p:txBody>
      </p:sp>
      <p:sp>
        <p:nvSpPr>
          <p:cNvPr id="7" name="TextBox 6">
            <a:extLst>
              <a:ext uri="{FF2B5EF4-FFF2-40B4-BE49-F238E27FC236}">
                <a16:creationId xmlns:a16="http://schemas.microsoft.com/office/drawing/2014/main" id="{32C1B677-41C0-D343-A021-811F7C3DF72C}"/>
              </a:ext>
            </a:extLst>
          </p:cNvPr>
          <p:cNvSpPr txBox="1"/>
          <p:nvPr/>
        </p:nvSpPr>
        <p:spPr>
          <a:xfrm>
            <a:off x="838200" y="5538071"/>
            <a:ext cx="10515600" cy="400110"/>
          </a:xfrm>
          <a:prstGeom prst="rect">
            <a:avLst/>
          </a:prstGeom>
          <a:noFill/>
        </p:spPr>
        <p:txBody>
          <a:bodyPr wrap="square" rtlCol="0">
            <a:spAutoFit/>
          </a:bodyPr>
          <a:lstStyle/>
          <a:p>
            <a:pPr algn="ctr"/>
            <a:r>
              <a:rPr lang="en-ID" sz="2000" dirty="0">
                <a:solidFill>
                  <a:srgbClr val="0070C0"/>
                </a:solidFill>
              </a:rPr>
              <a:t>The focus of this lecture is on Integral Probability Metric based Wasserstein GANs </a:t>
            </a:r>
          </a:p>
        </p:txBody>
      </p:sp>
    </p:spTree>
    <p:extLst>
      <p:ext uri="{BB962C8B-B14F-4D97-AF65-F5344CB8AC3E}">
        <p14:creationId xmlns:p14="http://schemas.microsoft.com/office/powerpoint/2010/main" val="38778458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8287DE69-CD1C-0442-B5CA-DE1E73A8F2D8}"/>
                  </a:ext>
                </a:extLst>
              </p:cNvPr>
              <p:cNvSpPr>
                <a:spLocks noGrp="1"/>
              </p:cNvSpPr>
              <p:nvPr>
                <p:ph type="title"/>
              </p:nvPr>
            </p:nvSpPr>
            <p:spPr/>
            <p:txBody>
              <a:bodyPr/>
              <a:lstStyle/>
              <a:p>
                <a14:m>
                  <m:oMath xmlns:m="http://schemas.openxmlformats.org/officeDocument/2006/math">
                    <m:r>
                      <a:rPr lang="en-US" i="1" smtClean="0">
                        <a:latin typeface="Cambria Math" panose="02040503050406030204" pitchFamily="18" charset="0"/>
                        <a:ea typeface="Cambria Math" panose="02040503050406030204" pitchFamily="18" charset="0"/>
                      </a:rPr>
                      <m:t>𝜑</m:t>
                    </m:r>
                  </m:oMath>
                </a14:m>
                <a:r>
                  <a:rPr lang="en-US" dirty="0"/>
                  <a:t>-Divergence Formulation</a:t>
                </a:r>
              </a:p>
            </p:txBody>
          </p:sp>
        </mc:Choice>
        <mc:Fallback xmlns="">
          <p:sp>
            <p:nvSpPr>
              <p:cNvPr id="2" name="Title 1">
                <a:extLst>
                  <a:ext uri="{FF2B5EF4-FFF2-40B4-BE49-F238E27FC236}">
                    <a16:creationId xmlns:a16="http://schemas.microsoft.com/office/drawing/2014/main" id="{8287DE69-CD1C-0442-B5CA-DE1E73A8F2D8}"/>
                  </a:ext>
                </a:extLst>
              </p:cNvPr>
              <p:cNvSpPr>
                <a:spLocks noGrp="1" noRot="1" noChangeAspect="1" noMove="1" noResize="1" noEditPoints="1" noAdjustHandles="1" noChangeArrowheads="1" noChangeShapeType="1" noTextEdit="1"/>
              </p:cNvSpPr>
              <p:nvPr>
                <p:ph type="title"/>
              </p:nvPr>
            </p:nvSpPr>
            <p:spPr>
              <a:blipFill>
                <a:blip r:embed="rId2"/>
                <a:stretch>
                  <a:fillRect l="-844"/>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74BC896-26E3-C340-A7A8-1F786F6DF2EB}"/>
                  </a:ext>
                </a:extLst>
              </p:cNvPr>
              <p:cNvSpPr>
                <a:spLocks noGrp="1"/>
              </p:cNvSpPr>
              <p:nvPr>
                <p:ph idx="1"/>
              </p:nvPr>
            </p:nvSpPr>
            <p:spPr>
              <a:xfrm>
                <a:off x="838200" y="1825625"/>
                <a:ext cx="10515600" cy="4351338"/>
              </a:xfrm>
            </p:spPr>
            <p:txBody>
              <a:bodyPr>
                <a:noAutofit/>
              </a:bodyPr>
              <a:lstStyle/>
              <a:p>
                <a:pPr>
                  <a:buFont typeface="Wingdings" pitchFamily="2" charset="2"/>
                  <a:buChar char="§"/>
                </a:pPr>
                <a:r>
                  <a:rPr lang="en-ID" sz="1800" dirty="0"/>
                  <a:t>The simplest tool to compare two measures is </a:t>
                </a:r>
                <a14:m>
                  <m:oMath xmlns:m="http://schemas.openxmlformats.org/officeDocument/2006/math">
                    <m:r>
                      <a:rPr lang="el-GR" sz="1800" b="1" i="1" smtClean="0">
                        <a:solidFill>
                          <a:srgbClr val="0070C0"/>
                        </a:solidFill>
                        <a:latin typeface="Cambria Math" panose="02040503050406030204" pitchFamily="18" charset="0"/>
                        <a:ea typeface="Cambria Math" panose="02040503050406030204" pitchFamily="18" charset="0"/>
                      </a:rPr>
                      <m:t>𝝋</m:t>
                    </m:r>
                  </m:oMath>
                </a14:m>
                <a:r>
                  <a:rPr lang="el-GR" sz="1800" b="1" dirty="0">
                    <a:solidFill>
                      <a:srgbClr val="0070C0"/>
                    </a:solidFill>
                  </a:rPr>
                  <a:t>-</a:t>
                </a:r>
                <a:r>
                  <a:rPr lang="en-ID" sz="1800" b="1" dirty="0">
                    <a:solidFill>
                      <a:srgbClr val="0070C0"/>
                    </a:solidFill>
                  </a:rPr>
                  <a:t>divergences </a:t>
                </a:r>
                <a:r>
                  <a:rPr lang="en-ID" sz="1800" dirty="0"/>
                  <a:t>or </a:t>
                </a:r>
                <a:r>
                  <a:rPr lang="en-ID" sz="1800" b="1" i="1" dirty="0">
                    <a:solidFill>
                      <a:srgbClr val="0070C0"/>
                    </a:solidFill>
                  </a:rPr>
                  <a:t>f</a:t>
                </a:r>
                <a:r>
                  <a:rPr lang="en-ID" sz="1800" b="1" dirty="0">
                    <a:solidFill>
                      <a:srgbClr val="0070C0"/>
                    </a:solidFill>
                  </a:rPr>
                  <a:t>-divergences</a:t>
                </a:r>
                <a:r>
                  <a:rPr lang="en-ID" sz="1800" dirty="0"/>
                  <a:t> (Csiszar, 1975). </a:t>
                </a:r>
              </a:p>
              <a:p>
                <a:pPr>
                  <a:buFont typeface="Wingdings" pitchFamily="2" charset="2"/>
                  <a:buChar char="§"/>
                </a:pPr>
                <a:r>
                  <a:rPr lang="en-ID" sz="1800" dirty="0"/>
                  <a:t>It is actually a weighted average (by </a:t>
                </a:r>
                <a14:m>
                  <m:oMath xmlns:m="http://schemas.openxmlformats.org/officeDocument/2006/math">
                    <m:r>
                      <a:rPr lang="el-GR" sz="1800" i="1">
                        <a:latin typeface="Cambria Math" panose="02040503050406030204" pitchFamily="18" charset="0"/>
                        <a:ea typeface="Cambria Math" panose="02040503050406030204" pitchFamily="18" charset="0"/>
                      </a:rPr>
                      <m:t>𝜑</m:t>
                    </m:r>
                  </m:oMath>
                </a14:m>
                <a:r>
                  <a:rPr lang="en-ID" sz="1800" dirty="0"/>
                  <a:t>) of the odds-ratio between two measures  </a:t>
                </a:r>
                <a14:m>
                  <m:oMath xmlns:m="http://schemas.openxmlformats.org/officeDocument/2006/math">
                    <m:r>
                      <a:rPr lang="en-US" sz="1800" b="1" i="1" smtClean="0">
                        <a:solidFill>
                          <a:srgbClr val="0070C0"/>
                        </a:solidFill>
                        <a:latin typeface="Cambria Math" panose="02040503050406030204" pitchFamily="18" charset="0"/>
                        <a:ea typeface="Cambria Math" panose="02040503050406030204" pitchFamily="18" charset="0"/>
                      </a:rPr>
                      <m:t>𝒑</m:t>
                    </m:r>
                  </m:oMath>
                </a14:m>
                <a:r>
                  <a:rPr lang="en-ID" sz="1800" dirty="0"/>
                  <a:t> and </a:t>
                </a:r>
                <a14:m>
                  <m:oMath xmlns:m="http://schemas.openxmlformats.org/officeDocument/2006/math">
                    <m:r>
                      <a:rPr lang="en-US" sz="1800" b="1" i="1" smtClean="0">
                        <a:solidFill>
                          <a:srgbClr val="C00000"/>
                        </a:solidFill>
                        <a:latin typeface="Cambria Math" panose="02040503050406030204" pitchFamily="18" charset="0"/>
                        <a:ea typeface="Cambria Math" panose="02040503050406030204" pitchFamily="18" charset="0"/>
                      </a:rPr>
                      <m:t>𝒒</m:t>
                    </m:r>
                  </m:oMath>
                </a14:m>
                <a:r>
                  <a:rPr lang="en-ID" sz="1800" dirty="0"/>
                  <a:t>.</a:t>
                </a:r>
              </a:p>
              <a:p>
                <a:pPr>
                  <a:buFont typeface="Wingdings" pitchFamily="2" charset="2"/>
                  <a:buChar char="§"/>
                </a:pPr>
                <a:r>
                  <a:rPr lang="en-ID" sz="1800" dirty="0"/>
                  <a:t>Given two probability measures </a:t>
                </a:r>
                <a14:m>
                  <m:oMath xmlns:m="http://schemas.openxmlformats.org/officeDocument/2006/math">
                    <m:r>
                      <a:rPr lang="en-US" sz="1800" b="1" i="1" smtClean="0">
                        <a:solidFill>
                          <a:srgbClr val="0070C0"/>
                        </a:solidFill>
                        <a:latin typeface="Cambria Math" panose="02040503050406030204" pitchFamily="18" charset="0"/>
                        <a:ea typeface="Cambria Math" panose="02040503050406030204" pitchFamily="18" charset="0"/>
                      </a:rPr>
                      <m:t>𝒑</m:t>
                    </m:r>
                  </m:oMath>
                </a14:m>
                <a:r>
                  <a:rPr lang="en-ID" sz="1800" dirty="0"/>
                  <a:t> and </a:t>
                </a:r>
                <a14:m>
                  <m:oMath xmlns:m="http://schemas.openxmlformats.org/officeDocument/2006/math">
                    <m:r>
                      <a:rPr lang="en-US" sz="1800" b="1" i="1" smtClean="0">
                        <a:solidFill>
                          <a:srgbClr val="0070C0"/>
                        </a:solidFill>
                        <a:latin typeface="Cambria Math" panose="02040503050406030204" pitchFamily="18" charset="0"/>
                        <a:ea typeface="Cambria Math" panose="02040503050406030204" pitchFamily="18" charset="0"/>
                      </a:rPr>
                      <m:t>𝒒</m:t>
                    </m:r>
                  </m:oMath>
                </a14:m>
                <a:r>
                  <a:rPr lang="en-ID" sz="1800" dirty="0"/>
                  <a:t>, </a:t>
                </a:r>
                <a14:m>
                  <m:oMath xmlns:m="http://schemas.openxmlformats.org/officeDocument/2006/math">
                    <m:r>
                      <a:rPr lang="el-GR" sz="1800" i="1">
                        <a:latin typeface="Cambria Math" panose="02040503050406030204" pitchFamily="18" charset="0"/>
                        <a:ea typeface="Cambria Math" panose="02040503050406030204" pitchFamily="18" charset="0"/>
                      </a:rPr>
                      <m:t>𝜑</m:t>
                    </m:r>
                  </m:oMath>
                </a14:m>
                <a:r>
                  <a:rPr lang="el-GR" sz="1800" dirty="0"/>
                  <a:t>-</a:t>
                </a:r>
                <a:r>
                  <a:rPr lang="en-ID" sz="1800" dirty="0"/>
                  <a:t>divergences compares </a:t>
                </a:r>
                <a14:m>
                  <m:oMath xmlns:m="http://schemas.openxmlformats.org/officeDocument/2006/math">
                    <m:f>
                      <m:fPr>
                        <m:ctrlPr>
                          <a:rPr lang="en-ID" sz="1800" i="1" smtClean="0">
                            <a:latin typeface="Cambria Math" panose="02040503050406030204" pitchFamily="18" charset="0"/>
                          </a:rPr>
                        </m:ctrlPr>
                      </m:fPr>
                      <m:num>
                        <m:r>
                          <a:rPr lang="en-US" sz="1800" b="0" i="1" smtClean="0">
                            <a:latin typeface="Cambria Math" panose="02040503050406030204" pitchFamily="18" charset="0"/>
                          </a:rPr>
                          <m:t>𝑑</m:t>
                        </m:r>
                        <m:r>
                          <a:rPr lang="en-US" sz="1800" b="1" i="1" smtClean="0">
                            <a:solidFill>
                              <a:srgbClr val="0070C0"/>
                            </a:solidFill>
                            <a:latin typeface="Cambria Math" panose="02040503050406030204" pitchFamily="18" charset="0"/>
                            <a:ea typeface="Cambria Math" panose="02040503050406030204" pitchFamily="18" charset="0"/>
                          </a:rPr>
                          <m:t>𝒑</m:t>
                        </m:r>
                      </m:num>
                      <m:den>
                        <m:r>
                          <a:rPr lang="en-US" sz="1800" b="0" i="1" smtClean="0">
                            <a:latin typeface="Cambria Math" panose="02040503050406030204" pitchFamily="18" charset="0"/>
                          </a:rPr>
                          <m:t>𝑑</m:t>
                        </m:r>
                        <m:r>
                          <a:rPr lang="en-US" sz="1800" b="1" i="1" smtClean="0">
                            <a:solidFill>
                              <a:srgbClr val="C00000"/>
                            </a:solidFill>
                            <a:latin typeface="Cambria Math" panose="02040503050406030204" pitchFamily="18" charset="0"/>
                            <a:ea typeface="Cambria Math" panose="02040503050406030204" pitchFamily="18" charset="0"/>
                          </a:rPr>
                          <m:t>𝒒</m:t>
                        </m:r>
                      </m:den>
                    </m:f>
                    <m:r>
                      <a:rPr lang="en-US" sz="1800" b="0" i="1" smtClean="0">
                        <a:latin typeface="Cambria Math" panose="02040503050406030204" pitchFamily="18" charset="0"/>
                      </a:rPr>
                      <m:t>(</m:t>
                    </m:r>
                    <m:r>
                      <a:rPr lang="en-US" sz="1800" b="0" i="1" smtClean="0">
                        <a:latin typeface="Cambria Math" panose="02040503050406030204" pitchFamily="18" charset="0"/>
                      </a:rPr>
                      <m:t>𝑥</m:t>
                    </m:r>
                    <m:r>
                      <a:rPr lang="en-US" sz="1800" b="0" i="1" smtClean="0">
                        <a:latin typeface="Cambria Math" panose="02040503050406030204" pitchFamily="18" charset="0"/>
                      </a:rPr>
                      <m:t>)</m:t>
                    </m:r>
                  </m:oMath>
                </a14:m>
                <a:r>
                  <a:rPr lang="en-ID" sz="1800" dirty="0"/>
                  <a:t> to 1. </a:t>
                </a:r>
              </a:p>
              <a:p>
                <a:pPr>
                  <a:buFont typeface="Wingdings" pitchFamily="2" charset="2"/>
                  <a:buChar char="§"/>
                </a:pPr>
                <a:r>
                  <a:rPr lang="en-ID" sz="1800" dirty="0"/>
                  <a:t>Let </a:t>
                </a:r>
                <a14:m>
                  <m:oMath xmlns:m="http://schemas.openxmlformats.org/officeDocument/2006/math">
                    <m:r>
                      <a:rPr lang="en-ID" sz="1800" i="1" smtClean="0">
                        <a:latin typeface="Cambria Math" panose="02040503050406030204" pitchFamily="18" charset="0"/>
                        <a:ea typeface="Cambria Math" panose="02040503050406030204" pitchFamily="18" charset="0"/>
                      </a:rPr>
                      <m:t>𝜑</m:t>
                    </m:r>
                  </m:oMath>
                </a14:m>
                <a:r>
                  <a:rPr lang="en-ID" sz="1800" dirty="0"/>
                  <a:t> be a convex, lower semi-continuous function such that </a:t>
                </a:r>
                <a14:m>
                  <m:oMath xmlns:m="http://schemas.openxmlformats.org/officeDocument/2006/math">
                    <m:r>
                      <a:rPr lang="en-ID" sz="1800" i="1" smtClean="0">
                        <a:latin typeface="Cambria Math" panose="02040503050406030204" pitchFamily="18" charset="0"/>
                        <a:ea typeface="Cambria Math" panose="02040503050406030204" pitchFamily="18" charset="0"/>
                      </a:rPr>
                      <m:t>𝜑</m:t>
                    </m:r>
                    <m:d>
                      <m:dPr>
                        <m:ctrlPr>
                          <a:rPr lang="en-US" sz="1800" b="0" i="1" smtClean="0">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1</m:t>
                        </m:r>
                      </m:e>
                    </m:d>
                    <m:r>
                      <a:rPr lang="en-US" sz="1800" b="0" i="1" smtClean="0">
                        <a:latin typeface="Cambria Math" panose="02040503050406030204" pitchFamily="18" charset="0"/>
                        <a:ea typeface="Cambria Math" panose="02040503050406030204" pitchFamily="18" charset="0"/>
                      </a:rPr>
                      <m:t>=0</m:t>
                    </m:r>
                  </m:oMath>
                </a14:m>
                <a:r>
                  <a:rPr lang="en-ID" sz="1800" dirty="0"/>
                  <a:t> , then </a:t>
                </a:r>
                <a14:m>
                  <m:oMath xmlns:m="http://schemas.openxmlformats.org/officeDocument/2006/math">
                    <m:r>
                      <a:rPr lang="en-ID" sz="1800" i="1">
                        <a:latin typeface="Cambria Math" panose="02040503050406030204" pitchFamily="18" charset="0"/>
                        <a:ea typeface="Cambria Math" panose="02040503050406030204" pitchFamily="18" charset="0"/>
                      </a:rPr>
                      <m:t>𝜑</m:t>
                    </m:r>
                  </m:oMath>
                </a14:m>
                <a:r>
                  <a:rPr lang="en-ID" sz="1800" dirty="0"/>
                  <a:t>-divergence </a:t>
                </a:r>
                <a14:m>
                  <m:oMath xmlns:m="http://schemas.openxmlformats.org/officeDocument/2006/math">
                    <m:sSub>
                      <m:sSubPr>
                        <m:ctrlPr>
                          <a:rPr lang="en-ID" sz="1800" i="1" smtClean="0">
                            <a:latin typeface="Cambria Math" panose="02040503050406030204" pitchFamily="18" charset="0"/>
                          </a:rPr>
                        </m:ctrlPr>
                      </m:sSubPr>
                      <m:e>
                        <m:r>
                          <a:rPr lang="en-US" sz="1800" b="0" i="1" smtClean="0">
                            <a:latin typeface="Cambria Math" panose="02040503050406030204" pitchFamily="18" charset="0"/>
                          </a:rPr>
                          <m:t>𝐷</m:t>
                        </m:r>
                      </m:e>
                      <m:sub>
                        <m:r>
                          <a:rPr lang="en-ID" sz="1800" i="1" smtClean="0">
                            <a:latin typeface="Cambria Math" panose="02040503050406030204" pitchFamily="18" charset="0"/>
                            <a:ea typeface="Cambria Math" panose="02040503050406030204" pitchFamily="18" charset="0"/>
                          </a:rPr>
                          <m:t>𝜑</m:t>
                        </m:r>
                      </m:sub>
                    </m:sSub>
                  </m:oMath>
                </a14:m>
                <a:r>
                  <a:rPr lang="en-ID" sz="1800" dirty="0"/>
                  <a:t> between measures </a:t>
                </a:r>
                <a14:m>
                  <m:oMath xmlns:m="http://schemas.openxmlformats.org/officeDocument/2006/math">
                    <m:r>
                      <a:rPr lang="en-US" sz="1800" b="1" i="1" smtClean="0">
                        <a:solidFill>
                          <a:srgbClr val="0070C0"/>
                        </a:solidFill>
                        <a:latin typeface="Cambria Math" panose="02040503050406030204" pitchFamily="18" charset="0"/>
                        <a:ea typeface="Cambria Math" panose="02040503050406030204" pitchFamily="18" charset="0"/>
                      </a:rPr>
                      <m:t>𝒑</m:t>
                    </m:r>
                  </m:oMath>
                </a14:m>
                <a:r>
                  <a:rPr lang="en-ID" sz="1800" dirty="0"/>
                  <a:t> and </a:t>
                </a:r>
                <a14:m>
                  <m:oMath xmlns:m="http://schemas.openxmlformats.org/officeDocument/2006/math">
                    <m:r>
                      <a:rPr lang="en-US" sz="1800" b="1" i="1" smtClean="0">
                        <a:solidFill>
                          <a:srgbClr val="C00000"/>
                        </a:solidFill>
                        <a:latin typeface="Cambria Math" panose="02040503050406030204" pitchFamily="18" charset="0"/>
                        <a:ea typeface="Cambria Math" panose="02040503050406030204" pitchFamily="18" charset="0"/>
                      </a:rPr>
                      <m:t>𝒒</m:t>
                    </m:r>
                    <m:r>
                      <a:rPr lang="en-US" sz="1800" b="0" i="0" smtClean="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m:t>
                    </m:r>
                    <m:sSubSup>
                      <m:sSubSupPr>
                        <m:ctrlPr>
                          <a:rPr lang="en-US" sz="1800" b="0" i="1" smtClean="0">
                            <a:latin typeface="Cambria Math" panose="02040503050406030204" pitchFamily="18" charset="0"/>
                            <a:ea typeface="Cambria Math" panose="02040503050406030204" pitchFamily="18" charset="0"/>
                          </a:rPr>
                        </m:ctrlPr>
                      </m:sSubSupPr>
                      <m:e>
                        <m:r>
                          <a:rPr lang="en-US" sz="1800" i="1">
                            <a:latin typeface="Cambria Math" panose="02040503050406030204" pitchFamily="18" charset="0"/>
                            <a:ea typeface="Cambria Math" panose="02040503050406030204" pitchFamily="18" charset="0"/>
                          </a:rPr>
                          <m:t>ℳ</m:t>
                        </m:r>
                      </m:e>
                      <m:sub>
                        <m:r>
                          <a:rPr lang="en-US" sz="1800" b="0" i="1" smtClean="0">
                            <a:latin typeface="Cambria Math" panose="02040503050406030204" pitchFamily="18" charset="0"/>
                            <a:ea typeface="Cambria Math" panose="02040503050406030204" pitchFamily="18" charset="0"/>
                          </a:rPr>
                          <m:t>+</m:t>
                        </m:r>
                      </m:sub>
                      <m:sup>
                        <m:r>
                          <a:rPr lang="en-US" sz="1800" b="0" i="1" smtClean="0">
                            <a:latin typeface="Cambria Math" panose="02040503050406030204" pitchFamily="18" charset="0"/>
                            <a:ea typeface="Cambria Math" panose="02040503050406030204" pitchFamily="18" charset="0"/>
                          </a:rPr>
                          <m:t>1</m:t>
                        </m:r>
                      </m:sup>
                    </m:sSubSup>
                  </m:oMath>
                </a14:m>
                <a:r>
                  <a:rPr lang="en-ID" sz="1800" dirty="0"/>
                  <a:t> is defined by: </a:t>
                </a:r>
              </a:p>
              <a:p>
                <a:pPr marL="0" indent="0" algn="ctr">
                  <a:buNone/>
                </a:pPr>
                <a:r>
                  <a:rPr lang="en-ID" sz="1800" dirty="0"/>
                  <a:t> </a:t>
                </a:r>
                <a14:m>
                  <m:oMath xmlns:m="http://schemas.openxmlformats.org/officeDocument/2006/math">
                    <m:sSub>
                      <m:sSubPr>
                        <m:ctrlPr>
                          <a:rPr lang="en-ID" sz="1800" i="1" smtClean="0">
                            <a:latin typeface="Cambria Math" panose="02040503050406030204" pitchFamily="18" charset="0"/>
                          </a:rPr>
                        </m:ctrlPr>
                      </m:sSubPr>
                      <m:e>
                        <m:r>
                          <a:rPr lang="en-US" sz="1800" b="0" i="1" smtClean="0">
                            <a:latin typeface="Cambria Math" panose="02040503050406030204" pitchFamily="18" charset="0"/>
                          </a:rPr>
                          <m:t>𝐷</m:t>
                        </m:r>
                      </m:e>
                      <m:sub>
                        <m:r>
                          <a:rPr lang="en-ID" sz="1800" i="1" smtClean="0">
                            <a:latin typeface="Cambria Math" panose="02040503050406030204" pitchFamily="18" charset="0"/>
                            <a:ea typeface="Cambria Math" panose="02040503050406030204" pitchFamily="18" charset="0"/>
                          </a:rPr>
                          <m:t>𝜑</m:t>
                        </m:r>
                      </m:sub>
                    </m:sSub>
                    <m:d>
                      <m:dPr>
                        <m:ctrlPr>
                          <a:rPr lang="en-US" sz="1800" b="0" i="1" smtClean="0">
                            <a:latin typeface="Cambria Math" panose="02040503050406030204" pitchFamily="18" charset="0"/>
                          </a:rPr>
                        </m:ctrlPr>
                      </m:dPr>
                      <m:e>
                        <m:r>
                          <a:rPr lang="en-US" sz="1800" b="1" i="1" smtClean="0">
                            <a:solidFill>
                              <a:srgbClr val="0070C0"/>
                            </a:solidFill>
                            <a:latin typeface="Cambria Math" panose="02040503050406030204" pitchFamily="18" charset="0"/>
                          </a:rPr>
                          <m:t>𝒑</m:t>
                        </m:r>
                      </m:e>
                      <m:e>
                        <m:r>
                          <a:rPr lang="en-US" sz="1800" b="1" i="1" smtClean="0">
                            <a:solidFill>
                              <a:srgbClr val="C00000"/>
                            </a:solidFill>
                            <a:latin typeface="Cambria Math" panose="02040503050406030204" pitchFamily="18" charset="0"/>
                          </a:rPr>
                          <m:t>𝒒</m:t>
                        </m:r>
                      </m:e>
                    </m:d>
                    <m:r>
                      <a:rPr lang="en-US" sz="1800" b="0" i="1" smtClean="0">
                        <a:latin typeface="Cambria Math" panose="02040503050406030204" pitchFamily="18" charset="0"/>
                      </a:rPr>
                      <m:t>=</m:t>
                    </m:r>
                    <m:nary>
                      <m:naryPr>
                        <m:ctrlPr>
                          <a:rPr lang="en-US" sz="1800" b="0" i="1" smtClean="0">
                            <a:latin typeface="Cambria Math" panose="02040503050406030204" pitchFamily="18" charset="0"/>
                          </a:rPr>
                        </m:ctrlPr>
                      </m:naryPr>
                      <m:sub>
                        <m:r>
                          <m:rPr>
                            <m:brk m:alnAt="23"/>
                          </m:rPr>
                          <a:rPr lang="en-US" sz="1800" b="0" i="1" smtClean="0">
                            <a:latin typeface="Cambria Math" panose="02040503050406030204" pitchFamily="18" charset="0"/>
                            <a:ea typeface="Cambria Math" panose="02040503050406030204" pitchFamily="18" charset="0"/>
                          </a:rPr>
                          <m:t>𝜒</m:t>
                        </m:r>
                      </m:sub>
                      <m:sup/>
                      <m:e>
                        <m:r>
                          <a:rPr lang="en-US" sz="1800" b="0" i="1" smtClean="0">
                            <a:latin typeface="Cambria Math" panose="02040503050406030204" pitchFamily="18" charset="0"/>
                            <a:ea typeface="Cambria Math" panose="02040503050406030204" pitchFamily="18" charset="0"/>
                          </a:rPr>
                          <m:t>𝜑</m:t>
                        </m:r>
                        <m:d>
                          <m:dPr>
                            <m:ctrlPr>
                              <a:rPr lang="en-US" sz="1800" b="0" i="1" smtClean="0">
                                <a:latin typeface="Cambria Math" panose="02040503050406030204" pitchFamily="18" charset="0"/>
                                <a:ea typeface="Cambria Math" panose="02040503050406030204" pitchFamily="18" charset="0"/>
                              </a:rPr>
                            </m:ctrlPr>
                          </m:dPr>
                          <m:e>
                            <m:f>
                              <m:fPr>
                                <m:ctrlPr>
                                  <a:rPr lang="en-US" sz="1800" b="0" i="1" smtClean="0">
                                    <a:latin typeface="Cambria Math" panose="02040503050406030204" pitchFamily="18" charset="0"/>
                                    <a:ea typeface="Cambria Math" panose="02040503050406030204" pitchFamily="18" charset="0"/>
                                  </a:rPr>
                                </m:ctrlPr>
                              </m:fPr>
                              <m:num>
                                <m:r>
                                  <a:rPr lang="en-US" sz="1800" b="0" i="1" smtClean="0">
                                    <a:latin typeface="Cambria Math" panose="02040503050406030204" pitchFamily="18" charset="0"/>
                                    <a:ea typeface="Cambria Math" panose="02040503050406030204" pitchFamily="18" charset="0"/>
                                  </a:rPr>
                                  <m:t>𝑑</m:t>
                                </m:r>
                                <m:r>
                                  <a:rPr lang="en-US" sz="1800" b="1" i="1" smtClean="0">
                                    <a:solidFill>
                                      <a:srgbClr val="0070C0"/>
                                    </a:solidFill>
                                    <a:latin typeface="Cambria Math" panose="02040503050406030204" pitchFamily="18" charset="0"/>
                                    <a:ea typeface="Cambria Math" panose="02040503050406030204" pitchFamily="18" charset="0"/>
                                  </a:rPr>
                                  <m:t>𝒑</m:t>
                                </m:r>
                              </m:num>
                              <m:den>
                                <m:r>
                                  <a:rPr lang="en-US" sz="1800" b="0" i="1" smtClean="0">
                                    <a:latin typeface="Cambria Math" panose="02040503050406030204" pitchFamily="18" charset="0"/>
                                    <a:ea typeface="Cambria Math" panose="02040503050406030204" pitchFamily="18" charset="0"/>
                                  </a:rPr>
                                  <m:t>𝑑</m:t>
                                </m:r>
                                <m:r>
                                  <a:rPr lang="en-US" sz="1800" b="1" i="1" smtClean="0">
                                    <a:solidFill>
                                      <a:srgbClr val="C00000"/>
                                    </a:solidFill>
                                    <a:latin typeface="Cambria Math" panose="02040503050406030204" pitchFamily="18" charset="0"/>
                                    <a:ea typeface="Cambria Math" panose="02040503050406030204" pitchFamily="18" charset="0"/>
                                  </a:rPr>
                                  <m:t>𝒒</m:t>
                                </m:r>
                              </m:den>
                            </m:f>
                            <m:d>
                              <m:dPr>
                                <m:ctrlPr>
                                  <a:rPr lang="en-US" sz="1800" b="0" i="1" smtClean="0">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ea typeface="Cambria Math" panose="02040503050406030204" pitchFamily="18" charset="0"/>
                                  </a:rPr>
                                  <m:t>𝑥</m:t>
                                </m:r>
                              </m:e>
                            </m:d>
                          </m:e>
                        </m:d>
                        <m:r>
                          <a:rPr lang="en-US" sz="1800" b="0" i="1" smtClean="0">
                            <a:latin typeface="Cambria Math" panose="02040503050406030204" pitchFamily="18" charset="0"/>
                            <a:ea typeface="Cambria Math" panose="02040503050406030204" pitchFamily="18" charset="0"/>
                          </a:rPr>
                          <m:t>𝑑</m:t>
                        </m:r>
                        <m:r>
                          <a:rPr lang="en-US" sz="1800" b="1" i="1" smtClean="0">
                            <a:solidFill>
                              <a:srgbClr val="C00000"/>
                            </a:solidFill>
                            <a:latin typeface="Cambria Math" panose="02040503050406030204" pitchFamily="18" charset="0"/>
                            <a:ea typeface="Cambria Math" panose="02040503050406030204" pitchFamily="18" charset="0"/>
                          </a:rPr>
                          <m:t>𝒒</m:t>
                        </m:r>
                        <m:r>
                          <a:rPr lang="en-US" sz="1800" b="0" i="1" smtClean="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𝑥</m:t>
                        </m:r>
                        <m:r>
                          <a:rPr lang="en-US" sz="1800" b="0" i="1" smtClean="0">
                            <a:latin typeface="Cambria Math" panose="02040503050406030204" pitchFamily="18" charset="0"/>
                            <a:ea typeface="Cambria Math" panose="02040503050406030204" pitchFamily="18" charset="0"/>
                          </a:rPr>
                          <m:t>)</m:t>
                        </m:r>
                      </m:e>
                    </m:nary>
                  </m:oMath>
                </a14:m>
                <a:endParaRPr lang="en-ID" sz="1800" i="1" dirty="0">
                  <a:latin typeface="Cambria Math" panose="02040503050406030204" pitchFamily="18" charset="0"/>
                </a:endParaRPr>
              </a:p>
              <a:p>
                <a:pPr>
                  <a:buFont typeface="Wingdings" pitchFamily="2" charset="2"/>
                  <a:buChar char="§"/>
                </a:pPr>
                <a14:m>
                  <m:oMath xmlns:m="http://schemas.openxmlformats.org/officeDocument/2006/math">
                    <m:sSub>
                      <m:sSubPr>
                        <m:ctrlPr>
                          <a:rPr lang="en-ID" sz="1800" i="1">
                            <a:latin typeface="Cambria Math" panose="02040503050406030204" pitchFamily="18" charset="0"/>
                          </a:rPr>
                        </m:ctrlPr>
                      </m:sSubPr>
                      <m:e>
                        <m:r>
                          <a:rPr lang="en-US" sz="1800" i="1">
                            <a:latin typeface="Cambria Math" panose="02040503050406030204" pitchFamily="18" charset="0"/>
                          </a:rPr>
                          <m:t>𝐷</m:t>
                        </m:r>
                      </m:e>
                      <m:sub>
                        <m:r>
                          <a:rPr lang="en-ID" sz="1800" i="1">
                            <a:latin typeface="Cambria Math" panose="02040503050406030204" pitchFamily="18" charset="0"/>
                            <a:ea typeface="Cambria Math" panose="02040503050406030204" pitchFamily="18" charset="0"/>
                          </a:rPr>
                          <m:t>𝜑</m:t>
                        </m:r>
                      </m:sub>
                    </m:sSub>
                  </m:oMath>
                </a14:m>
                <a:r>
                  <a:rPr lang="el-GR" sz="1800" dirty="0"/>
                  <a:t> </a:t>
                </a:r>
                <a:r>
                  <a:rPr lang="en-ID" sz="1800" dirty="0"/>
                  <a:t>is jointly convex in both variables and if </a:t>
                </a:r>
                <a14:m>
                  <m:oMath xmlns:m="http://schemas.openxmlformats.org/officeDocument/2006/math">
                    <m:r>
                      <a:rPr lang="en-ID" sz="1800" i="1">
                        <a:latin typeface="Cambria Math" panose="02040503050406030204" pitchFamily="18" charset="0"/>
                        <a:ea typeface="Cambria Math" panose="02040503050406030204" pitchFamily="18" charset="0"/>
                      </a:rPr>
                      <m:t>𝜑</m:t>
                    </m:r>
                  </m:oMath>
                </a14:m>
                <a:r>
                  <a:rPr lang="el-GR" sz="1800" dirty="0"/>
                  <a:t> </a:t>
                </a:r>
                <a:r>
                  <a:rPr lang="en-ID" sz="1800" dirty="0"/>
                  <a:t>is strictly convex at 1 then  </a:t>
                </a:r>
                <a14:m>
                  <m:oMath xmlns:m="http://schemas.openxmlformats.org/officeDocument/2006/math">
                    <m:sSub>
                      <m:sSubPr>
                        <m:ctrlPr>
                          <a:rPr lang="en-ID" sz="1800" i="1">
                            <a:latin typeface="Cambria Math" panose="02040503050406030204" pitchFamily="18" charset="0"/>
                          </a:rPr>
                        </m:ctrlPr>
                      </m:sSubPr>
                      <m:e>
                        <m:r>
                          <a:rPr lang="en-US" sz="1800" i="1">
                            <a:latin typeface="Cambria Math" panose="02040503050406030204" pitchFamily="18" charset="0"/>
                          </a:rPr>
                          <m:t>𝐷</m:t>
                        </m:r>
                      </m:e>
                      <m:sub>
                        <m:r>
                          <a:rPr lang="en-ID" sz="1800" i="1">
                            <a:latin typeface="Cambria Math" panose="02040503050406030204" pitchFamily="18" charset="0"/>
                            <a:ea typeface="Cambria Math" panose="02040503050406030204" pitchFamily="18" charset="0"/>
                          </a:rPr>
                          <m:t>𝜑</m:t>
                        </m:r>
                      </m:sub>
                    </m:sSub>
                  </m:oMath>
                </a14:m>
                <a:r>
                  <a:rPr lang="en-ID" sz="1800" dirty="0"/>
                  <a:t>is non-negative i.e. </a:t>
                </a:r>
              </a:p>
              <a:p>
                <a:pPr marL="0" indent="0" algn="ctr">
                  <a:buNone/>
                </a:pPr>
                <a14:m>
                  <m:oMath xmlns:m="http://schemas.openxmlformats.org/officeDocument/2006/math">
                    <m:sSub>
                      <m:sSubPr>
                        <m:ctrlPr>
                          <a:rPr lang="en-ID" sz="1800" i="1" smtClean="0">
                            <a:latin typeface="Cambria Math" panose="02040503050406030204" pitchFamily="18" charset="0"/>
                          </a:rPr>
                        </m:ctrlPr>
                      </m:sSubPr>
                      <m:e>
                        <m:r>
                          <a:rPr lang="en-US" sz="1800" b="0" i="1" smtClean="0">
                            <a:latin typeface="Cambria Math" panose="02040503050406030204" pitchFamily="18" charset="0"/>
                          </a:rPr>
                          <m:t>𝐷</m:t>
                        </m:r>
                      </m:e>
                      <m:sub>
                        <m:r>
                          <a:rPr lang="en-ID" sz="1800" i="1" smtClean="0">
                            <a:latin typeface="Cambria Math" panose="02040503050406030204" pitchFamily="18" charset="0"/>
                            <a:ea typeface="Cambria Math" panose="02040503050406030204" pitchFamily="18" charset="0"/>
                          </a:rPr>
                          <m:t>𝜑</m:t>
                        </m:r>
                      </m:sub>
                    </m:sSub>
                    <m:r>
                      <a:rPr lang="en-US" sz="1800" b="0" i="1" smtClean="0">
                        <a:latin typeface="Cambria Math" panose="02040503050406030204" pitchFamily="18" charset="0"/>
                      </a:rPr>
                      <m:t>(</m:t>
                    </m:r>
                    <m:r>
                      <a:rPr lang="en-US" sz="1800" b="1" i="1" smtClean="0">
                        <a:solidFill>
                          <a:srgbClr val="0070C0"/>
                        </a:solidFill>
                        <a:latin typeface="Cambria Math" panose="02040503050406030204" pitchFamily="18" charset="0"/>
                      </a:rPr>
                      <m:t>𝒑</m:t>
                    </m:r>
                    <m:r>
                      <a:rPr lang="en-US" sz="1800" b="0" i="1" smtClean="0">
                        <a:latin typeface="Cambria Math" panose="02040503050406030204" pitchFamily="18" charset="0"/>
                      </a:rPr>
                      <m:t>|</m:t>
                    </m:r>
                    <m:r>
                      <a:rPr lang="en-US" sz="1800" b="1" i="1" smtClean="0">
                        <a:solidFill>
                          <a:srgbClr val="C00000"/>
                        </a:solidFill>
                        <a:latin typeface="Cambria Math" panose="02040503050406030204" pitchFamily="18" charset="0"/>
                      </a:rPr>
                      <m:t>𝒒</m:t>
                    </m:r>
                    <m:r>
                      <a:rPr lang="en-US" sz="1800" b="0" i="1" smtClean="0">
                        <a:latin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≥0</m:t>
                    </m:r>
                  </m:oMath>
                </a14:m>
                <a:r>
                  <a:rPr lang="en-ID" sz="1800" dirty="0"/>
                  <a:t>       and      </a:t>
                </a:r>
                <a14:m>
                  <m:oMath xmlns:m="http://schemas.openxmlformats.org/officeDocument/2006/math">
                    <m:sSub>
                      <m:sSubPr>
                        <m:ctrlPr>
                          <a:rPr lang="en-ID" sz="1800" i="1" smtClean="0">
                            <a:latin typeface="Cambria Math" panose="02040503050406030204" pitchFamily="18" charset="0"/>
                          </a:rPr>
                        </m:ctrlPr>
                      </m:sSubPr>
                      <m:e>
                        <m:r>
                          <a:rPr lang="en-US" sz="1800" b="0" i="1" smtClean="0">
                            <a:latin typeface="Cambria Math" panose="02040503050406030204" pitchFamily="18" charset="0"/>
                          </a:rPr>
                          <m:t>𝐷</m:t>
                        </m:r>
                      </m:e>
                      <m:sub>
                        <m:r>
                          <a:rPr lang="en-ID" sz="1800" i="1" smtClean="0">
                            <a:latin typeface="Cambria Math" panose="02040503050406030204" pitchFamily="18" charset="0"/>
                            <a:ea typeface="Cambria Math" panose="02040503050406030204" pitchFamily="18" charset="0"/>
                          </a:rPr>
                          <m:t>𝜑</m:t>
                        </m:r>
                      </m:sub>
                    </m:sSub>
                    <m:d>
                      <m:dPr>
                        <m:ctrlPr>
                          <a:rPr lang="en-US" sz="1800" b="0" i="1" smtClean="0">
                            <a:latin typeface="Cambria Math" panose="02040503050406030204" pitchFamily="18" charset="0"/>
                          </a:rPr>
                        </m:ctrlPr>
                      </m:dPr>
                      <m:e>
                        <m:r>
                          <a:rPr lang="en-US" sz="1800" b="1" i="1" smtClean="0">
                            <a:solidFill>
                              <a:srgbClr val="0070C0"/>
                            </a:solidFill>
                            <a:latin typeface="Cambria Math" panose="02040503050406030204" pitchFamily="18" charset="0"/>
                          </a:rPr>
                          <m:t>𝒑</m:t>
                        </m:r>
                      </m:e>
                      <m:e>
                        <m:r>
                          <a:rPr lang="en-US" sz="1800" b="1" i="1" smtClean="0">
                            <a:solidFill>
                              <a:srgbClr val="C00000"/>
                            </a:solidFill>
                            <a:latin typeface="Cambria Math" panose="02040503050406030204" pitchFamily="18" charset="0"/>
                          </a:rPr>
                          <m:t>𝒒</m:t>
                        </m:r>
                      </m:e>
                    </m:d>
                    <m:r>
                      <a:rPr lang="en-US" sz="1800" b="0" i="1" smtClean="0">
                        <a:latin typeface="Cambria Math" panose="02040503050406030204" pitchFamily="18" charset="0"/>
                      </a:rPr>
                      <m:t>=0 </m:t>
                    </m:r>
                    <m:r>
                      <a:rPr lang="en-US" sz="1800" b="0" i="1" smtClean="0">
                        <a:latin typeface="Cambria Math" panose="02040503050406030204" pitchFamily="18" charset="0"/>
                        <a:ea typeface="Cambria Math" panose="02040503050406030204" pitchFamily="18" charset="0"/>
                      </a:rPr>
                      <m:t>⟺0⟺</m:t>
                    </m:r>
                    <m:r>
                      <a:rPr lang="en-US" sz="1800" b="1" i="1" smtClean="0">
                        <a:solidFill>
                          <a:srgbClr val="0070C0"/>
                        </a:solidFill>
                        <a:latin typeface="Cambria Math" panose="02040503050406030204" pitchFamily="18" charset="0"/>
                        <a:ea typeface="Cambria Math" panose="02040503050406030204" pitchFamily="18" charset="0"/>
                      </a:rPr>
                      <m:t>𝒑</m:t>
                    </m:r>
                    <m:r>
                      <a:rPr lang="en-US" sz="1800" b="0" i="1" smtClean="0">
                        <a:latin typeface="Cambria Math" panose="02040503050406030204" pitchFamily="18" charset="0"/>
                        <a:ea typeface="Cambria Math" panose="02040503050406030204" pitchFamily="18" charset="0"/>
                      </a:rPr>
                      <m:t>=</m:t>
                    </m:r>
                    <m:r>
                      <a:rPr lang="en-US" sz="1800" b="1" i="1" smtClean="0">
                        <a:solidFill>
                          <a:srgbClr val="C00000"/>
                        </a:solidFill>
                        <a:latin typeface="Cambria Math" panose="02040503050406030204" pitchFamily="18" charset="0"/>
                        <a:ea typeface="Cambria Math" panose="02040503050406030204" pitchFamily="18" charset="0"/>
                      </a:rPr>
                      <m:t>𝒒</m:t>
                    </m:r>
                  </m:oMath>
                </a14:m>
                <a:endParaRPr lang="en-ID" sz="1800" b="1" dirty="0"/>
              </a:p>
              <a:p>
                <a:pPr>
                  <a:buFont typeface="Wingdings" pitchFamily="2" charset="2"/>
                  <a:buChar char="§"/>
                </a:pPr>
                <a:endParaRPr lang="en-ID" sz="1800" b="1" dirty="0">
                  <a:solidFill>
                    <a:srgbClr val="0070C0"/>
                  </a:solidFill>
                </a:endParaRPr>
              </a:p>
              <a:p>
                <a:pPr>
                  <a:buFont typeface="Wingdings" pitchFamily="2" charset="2"/>
                  <a:buChar char="§"/>
                </a:pPr>
                <a:r>
                  <a:rPr lang="en-ID" sz="1800" b="1" dirty="0">
                    <a:solidFill>
                      <a:srgbClr val="0070C0"/>
                    </a:solidFill>
                  </a:rPr>
                  <a:t>Best known </a:t>
                </a:r>
                <a14:m>
                  <m:oMath xmlns:m="http://schemas.openxmlformats.org/officeDocument/2006/math">
                    <m:r>
                      <a:rPr lang="el-GR" sz="1800" b="1" i="1">
                        <a:solidFill>
                          <a:srgbClr val="0070C0"/>
                        </a:solidFill>
                        <a:latin typeface="Cambria Math" panose="02040503050406030204" pitchFamily="18" charset="0"/>
                        <a:ea typeface="Cambria Math" panose="02040503050406030204" pitchFamily="18" charset="0"/>
                      </a:rPr>
                      <m:t>𝝋</m:t>
                    </m:r>
                  </m:oMath>
                </a14:m>
                <a:r>
                  <a:rPr lang="el-GR" sz="1800" b="1" dirty="0">
                    <a:solidFill>
                      <a:srgbClr val="0070C0"/>
                    </a:solidFill>
                  </a:rPr>
                  <a:t>-</a:t>
                </a:r>
                <a:r>
                  <a:rPr lang="en-ID" sz="1800" b="1" dirty="0">
                    <a:solidFill>
                      <a:srgbClr val="0070C0"/>
                    </a:solidFill>
                  </a:rPr>
                  <a:t>divergences are Kullback-Leibler (KL) and Jensen-Shannon (JS) divergences.</a:t>
                </a:r>
              </a:p>
              <a:p>
                <a:pPr marL="0" indent="0">
                  <a:buNone/>
                </a:pPr>
                <a:endParaRPr lang="en-ID" sz="1800" dirty="0"/>
              </a:p>
              <a:p>
                <a:pPr>
                  <a:buFont typeface="Wingdings" pitchFamily="2" charset="2"/>
                  <a:buChar char="§"/>
                </a:pPr>
                <a:endParaRPr lang="en-US" sz="1800" dirty="0"/>
              </a:p>
            </p:txBody>
          </p:sp>
        </mc:Choice>
        <mc:Fallback>
          <p:sp>
            <p:nvSpPr>
              <p:cNvPr id="3" name="Content Placeholder 2">
                <a:extLst>
                  <a:ext uri="{FF2B5EF4-FFF2-40B4-BE49-F238E27FC236}">
                    <a16:creationId xmlns:a16="http://schemas.microsoft.com/office/drawing/2014/main" id="{074BC896-26E3-C340-A7A8-1F786F6DF2EB}"/>
                  </a:ext>
                </a:extLst>
              </p:cNvPr>
              <p:cNvSpPr>
                <a:spLocks noGrp="1" noRot="1" noChangeAspect="1" noMove="1" noResize="1" noEditPoints="1" noAdjustHandles="1" noChangeArrowheads="1" noChangeShapeType="1" noTextEdit="1"/>
              </p:cNvSpPr>
              <p:nvPr>
                <p:ph idx="1"/>
              </p:nvPr>
            </p:nvSpPr>
            <p:spPr>
              <a:xfrm>
                <a:off x="838200" y="1825625"/>
                <a:ext cx="10515600" cy="4351338"/>
              </a:xfrm>
              <a:blipFill>
                <a:blip r:embed="rId3"/>
                <a:stretch>
                  <a:fillRect l="-362" t="-1462"/>
                </a:stretch>
              </a:blipFill>
            </p:spPr>
            <p:txBody>
              <a:bodyPr/>
              <a:lstStyle/>
              <a:p>
                <a:r>
                  <a:rPr lang="en-US">
                    <a:noFill/>
                  </a:rPr>
                  <a:t> </a:t>
                </a:r>
              </a:p>
            </p:txBody>
          </p:sp>
        </mc:Fallback>
      </mc:AlternateContent>
    </p:spTree>
    <p:extLst>
      <p:ext uri="{BB962C8B-B14F-4D97-AF65-F5344CB8AC3E}">
        <p14:creationId xmlns:p14="http://schemas.microsoft.com/office/powerpoint/2010/main" val="12989671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p:txBody>
              <a:bodyPr/>
              <a:lstStyle/>
              <a:p>
                <a14:m>
                  <m:oMath xmlns:m="http://schemas.openxmlformats.org/officeDocument/2006/math">
                    <m:r>
                      <a:rPr lang="en-US" i="1">
                        <a:latin typeface="Cambria Math" panose="02040503050406030204" pitchFamily="18" charset="0"/>
                        <a:ea typeface="Cambria Math" panose="02040503050406030204" pitchFamily="18" charset="0"/>
                      </a:rPr>
                      <m:t>𝜑</m:t>
                    </m:r>
                  </m:oMath>
                </a14:m>
                <a:r>
                  <a:rPr lang="en-US" dirty="0"/>
                  <a:t>-Divergence is Not Stable for GANs</a:t>
                </a:r>
              </a:p>
            </p:txBody>
          </p:sp>
        </mc:Choice>
        <mc:Fallback xmlns="">
          <p:sp>
            <p:nvSpPr>
              <p:cNvPr id="2" name="Title 1"/>
              <p:cNvSpPr>
                <a:spLocks noGrp="1" noRot="1" noChangeAspect="1" noMove="1" noResize="1" noEditPoints="1" noAdjustHandles="1" noChangeArrowheads="1" noChangeShapeType="1" noTextEdit="1"/>
              </p:cNvSpPr>
              <p:nvPr>
                <p:ph type="title"/>
              </p:nvPr>
            </p:nvSpPr>
            <p:spPr>
              <a:blipFill>
                <a:blip r:embed="rId3"/>
                <a:stretch>
                  <a:fillRect l="-844"/>
                </a:stretch>
              </a:blipFill>
            </p:spPr>
            <p:txBody>
              <a:bodyPr/>
              <a:lstStyle/>
              <a:p>
                <a:r>
                  <a:rPr lang="en-US">
                    <a:noFill/>
                  </a:rPr>
                  <a:t> </a:t>
                </a:r>
              </a:p>
            </p:txBody>
          </p:sp>
        </mc:Fallback>
      </mc:AlternateContent>
      <p:sp>
        <p:nvSpPr>
          <p:cNvPr id="3" name="Content Placeholder 2"/>
          <p:cNvSpPr>
            <a:spLocks noGrp="1"/>
          </p:cNvSpPr>
          <p:nvPr>
            <p:ph idx="1"/>
          </p:nvPr>
        </p:nvSpPr>
        <p:spPr>
          <a:xfrm>
            <a:off x="838200" y="1825625"/>
            <a:ext cx="6184900" cy="4351338"/>
          </a:xfrm>
        </p:spPr>
        <p:txBody>
          <a:bodyPr>
            <a:normAutofit/>
          </a:bodyPr>
          <a:lstStyle/>
          <a:p>
            <a:pPr algn="just">
              <a:buFont typeface="Wingdings" pitchFamily="2" charset="2"/>
              <a:buChar char="§"/>
            </a:pPr>
            <a:r>
              <a:rPr lang="en-US" sz="1800" dirty="0"/>
              <a:t>In NS-GANs, if the discriminator is trained to optimality before each generator parameter update, then minimizing the value function amounts to minimizing the </a:t>
            </a:r>
            <a:r>
              <a:rPr lang="en-US" sz="1800" i="1" dirty="0"/>
              <a:t>Kullback-Leibler</a:t>
            </a:r>
            <a:r>
              <a:rPr lang="en-US" sz="1800" dirty="0"/>
              <a:t> (KL) or </a:t>
            </a:r>
            <a:r>
              <a:rPr lang="en-US" sz="1800" i="1" dirty="0"/>
              <a:t>Jensen-Shannon</a:t>
            </a:r>
            <a:r>
              <a:rPr lang="en-US" sz="1800" dirty="0"/>
              <a:t> (JS) divergence between the data and model distributions on </a:t>
            </a:r>
            <a:r>
              <a:rPr lang="en-US" sz="1800" b="1" i="1" dirty="0"/>
              <a:t>x</a:t>
            </a:r>
            <a:r>
              <a:rPr lang="en-US" sz="1800" dirty="0"/>
              <a:t>. Doing so is expensive and often leads to vanishing gradients as the discriminator saturates; in practice, this requirement is relaxed, and the generator and the discriminator are updated simultaneously. </a:t>
            </a:r>
          </a:p>
          <a:p>
            <a:pPr algn="just">
              <a:buFont typeface="Wingdings" pitchFamily="2" charset="2"/>
              <a:buChar char="§"/>
            </a:pPr>
            <a:r>
              <a:rPr lang="en-US" sz="1800" dirty="0"/>
              <a:t>The consequence of this relaxation is that generator updates minimize a stochastic lower-bound to the KL/JS-divergence. Minimizing a lower bound can lead to meaningless gradient updates, since pushing down the lower bound doesn’t imply that the loss is actually decreasing, even as the bound goes to 0. This inherent problem in GANs of trading off unreliable updates and vanishing gradients is one of the main causes of GAN instability.</a:t>
            </a:r>
          </a:p>
        </p:txBody>
      </p:sp>
      <p:pic>
        <p:nvPicPr>
          <p:cNvPr id="4" name="Picture 3">
            <a:extLst>
              <a:ext uri="{FF2B5EF4-FFF2-40B4-BE49-F238E27FC236}">
                <a16:creationId xmlns:a16="http://schemas.microsoft.com/office/drawing/2014/main" id="{08D2B8E8-44C1-6E46-8318-3F60B836C994}"/>
              </a:ext>
            </a:extLst>
          </p:cNvPr>
          <p:cNvPicPr>
            <a:picLocks noChangeAspect="1"/>
          </p:cNvPicPr>
          <p:nvPr/>
        </p:nvPicPr>
        <p:blipFill>
          <a:blip r:embed="rId4"/>
          <a:stretch>
            <a:fillRect/>
          </a:stretch>
        </p:blipFill>
        <p:spPr>
          <a:xfrm>
            <a:off x="7219296" y="1825625"/>
            <a:ext cx="4471244" cy="1453671"/>
          </a:xfrm>
          <a:prstGeom prst="rect">
            <a:avLst/>
          </a:prstGeom>
        </p:spPr>
      </p:pic>
      <mc:AlternateContent xmlns:mc="http://schemas.openxmlformats.org/markup-compatibility/2006">
        <mc:Choice xmlns:a14="http://schemas.microsoft.com/office/drawing/2010/main" Requires="a14">
          <p:sp>
            <p:nvSpPr>
              <p:cNvPr id="5" name="Content Placeholder 2">
                <a:extLst>
                  <a:ext uri="{FF2B5EF4-FFF2-40B4-BE49-F238E27FC236}">
                    <a16:creationId xmlns:a16="http://schemas.microsoft.com/office/drawing/2014/main" id="{EEC62C13-5D79-6A44-AA7C-D3FCDC001427}"/>
                  </a:ext>
                </a:extLst>
              </p:cNvPr>
              <p:cNvSpPr txBox="1">
                <a:spLocks/>
              </p:cNvSpPr>
              <p:nvPr/>
            </p:nvSpPr>
            <p:spPr>
              <a:xfrm>
                <a:off x="7138106" y="3599822"/>
                <a:ext cx="4552434" cy="25771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itchFamily="2" charset="2"/>
                  <a:buChar char="§"/>
                </a:pPr>
                <a:r>
                  <a:rPr lang="en-US" sz="1600" dirty="0"/>
                  <a:t>The GAN value function by itself is hard to optimize: a discriminator confident in its predictions sees its gradient with respect to its input vanish, which is especially hurtful early on in training. This is why training the discriminator closer to optimality typically degrades the training procedure. </a:t>
                </a:r>
              </a:p>
              <a:p>
                <a:pPr algn="just">
                  <a:buFont typeface="Wingdings" pitchFamily="2" charset="2"/>
                  <a:buChar char="§"/>
                </a:pPr>
                <a:r>
                  <a:rPr lang="en-US" sz="1600" dirty="0">
                    <a:solidFill>
                      <a:srgbClr val="C00000"/>
                    </a:solidFill>
                  </a:rPr>
                  <a:t>Note: At a more fundamental level, </a:t>
                </a:r>
                <a14:m>
                  <m:oMath xmlns:m="http://schemas.openxmlformats.org/officeDocument/2006/math">
                    <m:r>
                      <a:rPr lang="en-US" sz="1600" i="1">
                        <a:solidFill>
                          <a:srgbClr val="C00000"/>
                        </a:solidFill>
                        <a:latin typeface="Cambria Math" panose="02040503050406030204" pitchFamily="18" charset="0"/>
                        <a:ea typeface="Cambria Math" panose="02040503050406030204" pitchFamily="18" charset="0"/>
                      </a:rPr>
                      <m:t>𝜑</m:t>
                    </m:r>
                  </m:oMath>
                </a14:m>
                <a:r>
                  <a:rPr lang="en-US" sz="1600" dirty="0">
                    <a:solidFill>
                      <a:srgbClr val="C00000"/>
                    </a:solidFill>
                  </a:rPr>
                  <a:t>-divergence, along with other common distances and divergences, are potentially not continuous and thus do not provide a usable gradient for the generator. </a:t>
                </a:r>
              </a:p>
              <a:p>
                <a:pPr algn="just">
                  <a:buFont typeface="Wingdings" pitchFamily="2" charset="2"/>
                  <a:buChar char="§"/>
                </a:pPr>
                <a:endParaRPr lang="en-US" sz="1600" dirty="0"/>
              </a:p>
              <a:p>
                <a:endParaRPr lang="en-US" sz="1600" dirty="0"/>
              </a:p>
            </p:txBody>
          </p:sp>
        </mc:Choice>
        <mc:Fallback>
          <p:sp>
            <p:nvSpPr>
              <p:cNvPr id="5" name="Content Placeholder 2">
                <a:extLst>
                  <a:ext uri="{FF2B5EF4-FFF2-40B4-BE49-F238E27FC236}">
                    <a16:creationId xmlns:a16="http://schemas.microsoft.com/office/drawing/2014/main" id="{EEC62C13-5D79-6A44-AA7C-D3FCDC001427}"/>
                  </a:ext>
                </a:extLst>
              </p:cNvPr>
              <p:cNvSpPr txBox="1">
                <a:spLocks noRot="1" noChangeAspect="1" noMove="1" noResize="1" noEditPoints="1" noAdjustHandles="1" noChangeArrowheads="1" noChangeShapeType="1" noTextEdit="1"/>
              </p:cNvSpPr>
              <p:nvPr/>
            </p:nvSpPr>
            <p:spPr>
              <a:xfrm>
                <a:off x="7138106" y="3599822"/>
                <a:ext cx="4552434" cy="2577141"/>
              </a:xfrm>
              <a:prstGeom prst="rect">
                <a:avLst/>
              </a:prstGeom>
              <a:blipFill>
                <a:blip r:embed="rId5"/>
                <a:stretch>
                  <a:fillRect l="-278" t="-1961" r="-556" b="-1961"/>
                </a:stretch>
              </a:blipFill>
            </p:spPr>
            <p:txBody>
              <a:bodyPr/>
              <a:lstStyle/>
              <a:p>
                <a:r>
                  <a:rPr lang="en-US">
                    <a:noFill/>
                  </a:rPr>
                  <a:t> </a:t>
                </a:r>
              </a:p>
            </p:txBody>
          </p:sp>
        </mc:Fallback>
      </mc:AlternateContent>
    </p:spTree>
    <p:extLst>
      <p:ext uri="{BB962C8B-B14F-4D97-AF65-F5344CB8AC3E}">
        <p14:creationId xmlns:p14="http://schemas.microsoft.com/office/powerpoint/2010/main" val="3949214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itle 1">
                <a:extLst>
                  <a:ext uri="{FF2B5EF4-FFF2-40B4-BE49-F238E27FC236}">
                    <a16:creationId xmlns:a16="http://schemas.microsoft.com/office/drawing/2014/main" id="{BC710034-B8F7-E542-A639-667A6DA065C6}"/>
                  </a:ext>
                </a:extLst>
              </p:cNvPr>
              <p:cNvSpPr>
                <a:spLocks noGrp="1"/>
              </p:cNvSpPr>
              <p:nvPr>
                <p:ph type="title"/>
              </p:nvPr>
            </p:nvSpPr>
            <p:spPr/>
            <p:txBody>
              <a:bodyPr/>
              <a:lstStyle/>
              <a:p>
                <a:r>
                  <a:rPr lang="en-US" dirty="0">
                    <a:ea typeface="Cambria Math" panose="02040503050406030204" pitchFamily="18" charset="0"/>
                  </a:rPr>
                  <a:t>Problem with </a:t>
                </a:r>
                <a14:m>
                  <m:oMath xmlns:m="http://schemas.openxmlformats.org/officeDocument/2006/math">
                    <m:r>
                      <a:rPr lang="en-US" i="1">
                        <a:latin typeface="Cambria Math" panose="02040503050406030204" pitchFamily="18" charset="0"/>
                        <a:ea typeface="Cambria Math" panose="02040503050406030204" pitchFamily="18" charset="0"/>
                      </a:rPr>
                      <m:t>𝜑</m:t>
                    </m:r>
                  </m:oMath>
                </a14:m>
                <a:r>
                  <a:rPr lang="en-US" dirty="0"/>
                  <a:t>-Divergences</a:t>
                </a:r>
              </a:p>
            </p:txBody>
          </p:sp>
        </mc:Choice>
        <mc:Fallback>
          <p:sp>
            <p:nvSpPr>
              <p:cNvPr id="2" name="Title 1">
                <a:extLst>
                  <a:ext uri="{FF2B5EF4-FFF2-40B4-BE49-F238E27FC236}">
                    <a16:creationId xmlns:a16="http://schemas.microsoft.com/office/drawing/2014/main" id="{BC710034-B8F7-E542-A639-667A6DA065C6}"/>
                  </a:ext>
                </a:extLst>
              </p:cNvPr>
              <p:cNvSpPr>
                <a:spLocks noGrp="1" noRot="1" noChangeAspect="1" noMove="1" noResize="1" noEditPoints="1" noAdjustHandles="1" noChangeArrowheads="1" noChangeShapeType="1" noTextEdit="1"/>
              </p:cNvSpPr>
              <p:nvPr>
                <p:ph type="title"/>
              </p:nvPr>
            </p:nvSpPr>
            <p:spPr>
              <a:blipFill>
                <a:blip r:embed="rId2"/>
                <a:stretch>
                  <a:fillRect l="-2292"/>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D96AD3C5-8BB3-DB40-8E4B-6180F3DEEFAC}"/>
                  </a:ext>
                </a:extLst>
              </p:cNvPr>
              <p:cNvSpPr>
                <a:spLocks noGrp="1"/>
              </p:cNvSpPr>
              <p:nvPr>
                <p:ph idx="1"/>
              </p:nvPr>
            </p:nvSpPr>
            <p:spPr/>
            <p:txBody>
              <a:bodyPr>
                <a:normAutofit lnSpcReduction="10000"/>
              </a:bodyPr>
              <a:lstStyle/>
              <a:p>
                <a:pPr marL="0" indent="0">
                  <a:buNone/>
                </a:pPr>
                <a:r>
                  <a:rPr lang="en-US" sz="1800" dirty="0"/>
                  <a:t>KL or JS divergences are widely used in machine learning.  JS is equal to </a:t>
                </a:r>
                <a14:m>
                  <m:oMath xmlns:m="http://schemas.openxmlformats.org/officeDocument/2006/math">
                    <m:r>
                      <a:rPr lang="en-US" sz="1800" b="0" i="1" smtClean="0">
                        <a:latin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m:t>
                    </m:r>
                  </m:oMath>
                </a14:m>
                <a:r>
                  <a:rPr lang="en-US" sz="1800" dirty="0"/>
                  <a:t> if both </a:t>
                </a:r>
                <a14:m>
                  <m:oMath xmlns:m="http://schemas.openxmlformats.org/officeDocument/2006/math">
                    <m:r>
                      <a:rPr lang="en-US" sz="1800" b="1" i="1" smtClean="0">
                        <a:solidFill>
                          <a:srgbClr val="0070C0"/>
                        </a:solidFill>
                        <a:latin typeface="Cambria Math" panose="02040503050406030204" pitchFamily="18" charset="0"/>
                      </a:rPr>
                      <m:t>𝒑</m:t>
                    </m:r>
                  </m:oMath>
                </a14:m>
                <a:r>
                  <a:rPr lang="en-US" sz="1800" dirty="0"/>
                  <a:t> and </a:t>
                </a:r>
                <a14:m>
                  <m:oMath xmlns:m="http://schemas.openxmlformats.org/officeDocument/2006/math">
                    <m:r>
                      <a:rPr lang="en-US" sz="1800" b="1" i="1" smtClean="0">
                        <a:solidFill>
                          <a:srgbClr val="C00000"/>
                        </a:solidFill>
                        <a:latin typeface="Cambria Math" panose="02040503050406030204" pitchFamily="18" charset="0"/>
                      </a:rPr>
                      <m:t>𝒒</m:t>
                    </m:r>
                  </m:oMath>
                </a14:m>
                <a:r>
                  <a:rPr lang="en-US" sz="1800" dirty="0"/>
                  <a:t> do not share same support, which cause discontinuity issues. Or we can say, </a:t>
                </a:r>
                <a14:m>
                  <m:oMath xmlns:m="http://schemas.openxmlformats.org/officeDocument/2006/math">
                    <m:r>
                      <a:rPr lang="en-US" sz="1800" i="1">
                        <a:latin typeface="Cambria Math" panose="02040503050406030204" pitchFamily="18" charset="0"/>
                        <a:ea typeface="Cambria Math" panose="02040503050406030204" pitchFamily="18" charset="0"/>
                      </a:rPr>
                      <m:t>𝜑</m:t>
                    </m:r>
                  </m:oMath>
                </a14:m>
                <a:r>
                  <a:rPr lang="en-US" sz="1800" dirty="0"/>
                  <a:t>-divergence </a:t>
                </a:r>
                <a:r>
                  <a:rPr lang="en-US" sz="1800" b="1" dirty="0">
                    <a:solidFill>
                      <a:srgbClr val="C00000"/>
                    </a:solidFill>
                  </a:rPr>
                  <a:t>do not metrize weak-convergence</a:t>
                </a:r>
                <a:r>
                  <a:rPr lang="en-US" sz="1800" dirty="0"/>
                  <a:t>. </a:t>
                </a:r>
              </a:p>
              <a:p>
                <a:pPr>
                  <a:buFont typeface="Wingdings" pitchFamily="2" charset="2"/>
                  <a:buChar char="§"/>
                </a:pPr>
                <a:endParaRPr lang="en-US" sz="1800" dirty="0"/>
              </a:p>
              <a:p>
                <a:pPr marL="0" indent="0">
                  <a:buNone/>
                </a:pPr>
                <a:r>
                  <a:rPr lang="en-US" sz="1800" b="1" dirty="0">
                    <a:solidFill>
                      <a:srgbClr val="0070C0"/>
                    </a:solidFill>
                  </a:rPr>
                  <a:t>DEFINITION 1: </a:t>
                </a:r>
                <a:r>
                  <a:rPr lang="en-US" sz="1800" dirty="0"/>
                  <a:t>(</a:t>
                </a:r>
                <a:r>
                  <a:rPr lang="en-US" sz="1800" b="1" dirty="0"/>
                  <a:t>Weak-Convergence</a:t>
                </a:r>
                <a:r>
                  <a:rPr lang="en-US" sz="1800" dirty="0"/>
                  <a:t>).</a:t>
                </a:r>
                <a:r>
                  <a:rPr lang="en-ID" sz="1800" i="1" dirty="0"/>
                  <a:t> We say that a sequence of measures </a:t>
                </a:r>
                <a14:m>
                  <m:oMath xmlns:m="http://schemas.openxmlformats.org/officeDocument/2006/math">
                    <m:sSub>
                      <m:sSubPr>
                        <m:ctrlPr>
                          <a:rPr lang="en-ID" sz="1800" i="1" smtClean="0">
                            <a:latin typeface="Cambria Math" panose="02040503050406030204" pitchFamily="18" charset="0"/>
                          </a:rPr>
                        </m:ctrlPr>
                      </m:sSubPr>
                      <m:e>
                        <m:r>
                          <a:rPr lang="en-US" sz="1800" b="0" i="1" smtClean="0">
                            <a:latin typeface="Cambria Math" panose="02040503050406030204" pitchFamily="18" charset="0"/>
                          </a:rPr>
                          <m:t>(</m:t>
                        </m:r>
                        <m:sSub>
                          <m:sSubPr>
                            <m:ctrlPr>
                              <a:rPr lang="en-US" sz="1800" b="0" i="1" smtClean="0">
                                <a:latin typeface="Cambria Math" panose="02040503050406030204" pitchFamily="18" charset="0"/>
                              </a:rPr>
                            </m:ctrlPr>
                          </m:sSubPr>
                          <m:e>
                            <m:r>
                              <a:rPr lang="en-US" sz="1800" b="0" i="1" smtClean="0">
                                <a:latin typeface="Cambria Math" panose="02040503050406030204" pitchFamily="18" charset="0"/>
                                <a:ea typeface="Cambria Math" panose="02040503050406030204" pitchFamily="18" charset="0"/>
                              </a:rPr>
                              <m:t>𝛼</m:t>
                            </m:r>
                          </m:e>
                          <m:sub>
                            <m:r>
                              <a:rPr lang="en-US" sz="1800" b="0" i="1" smtClean="0">
                                <a:latin typeface="Cambria Math" panose="02040503050406030204" pitchFamily="18" charset="0"/>
                              </a:rPr>
                              <m:t>𝑛</m:t>
                            </m:r>
                          </m:sub>
                        </m:sSub>
                        <m:r>
                          <a:rPr lang="en-US" sz="1800" b="0" i="1" smtClean="0">
                            <a:latin typeface="Cambria Math" panose="02040503050406030204" pitchFamily="18" charset="0"/>
                          </a:rPr>
                          <m:t>)</m:t>
                        </m:r>
                      </m:e>
                      <m:sub>
                        <m:r>
                          <a:rPr lang="en-US" sz="1800" b="0" i="1" smtClean="0">
                            <a:latin typeface="Cambria Math" panose="02040503050406030204" pitchFamily="18" charset="0"/>
                          </a:rPr>
                          <m:t>𝑛</m:t>
                        </m:r>
                      </m:sub>
                    </m:sSub>
                  </m:oMath>
                </a14:m>
                <a:r>
                  <a:rPr lang="en-ID" sz="1800" i="1" dirty="0"/>
                  <a:t> </a:t>
                </a:r>
                <a:r>
                  <a:rPr lang="en-ID" sz="1800" dirty="0"/>
                  <a:t>weakly converges </a:t>
                </a:r>
                <a:r>
                  <a:rPr lang="en-ID" sz="1800" i="1" dirty="0"/>
                  <a:t>to </a:t>
                </a:r>
                <a14:m>
                  <m:oMath xmlns:m="http://schemas.openxmlformats.org/officeDocument/2006/math">
                    <m:r>
                      <a:rPr lang="en-ID" sz="1800" i="1" smtClean="0">
                        <a:latin typeface="Cambria Math" panose="02040503050406030204" pitchFamily="18" charset="0"/>
                        <a:ea typeface="Cambria Math" panose="02040503050406030204" pitchFamily="18" charset="0"/>
                      </a:rPr>
                      <m:t>𝛼</m:t>
                    </m:r>
                  </m:oMath>
                </a14:m>
                <a:r>
                  <a:rPr lang="en-US" sz="1800" i="1" dirty="0"/>
                  <a:t> </a:t>
                </a:r>
                <a:r>
                  <a:rPr lang="el-GR" sz="1800" i="1" dirty="0"/>
                  <a:t>(</a:t>
                </a:r>
                <a:r>
                  <a:rPr lang="en-ID" sz="1800" i="1" dirty="0"/>
                  <a:t>or converges in law) if : </a:t>
                </a:r>
              </a:p>
              <a:p>
                <a:pPr marL="0" indent="0">
                  <a:buNone/>
                </a:pPr>
                <a14:m>
                  <m:oMathPara xmlns:m="http://schemas.openxmlformats.org/officeDocument/2006/math">
                    <m:oMathParaPr>
                      <m:jc m:val="centerGroup"/>
                    </m:oMathParaPr>
                    <m:oMath xmlns:m="http://schemas.openxmlformats.org/officeDocument/2006/math">
                      <m:nary>
                        <m:naryPr>
                          <m:ctrlPr>
                            <a:rPr lang="en-ID" sz="1800" i="1" smtClean="0">
                              <a:latin typeface="Cambria Math" panose="02040503050406030204" pitchFamily="18" charset="0"/>
                            </a:rPr>
                          </m:ctrlPr>
                        </m:naryPr>
                        <m:sub>
                          <m:r>
                            <m:rPr>
                              <m:sty m:val="p"/>
                              <m:brk m:alnAt="23"/>
                            </m:rPr>
                            <a:rPr lang="el-GR" sz="1800" i="0" smtClean="0">
                              <a:latin typeface="Cambria Math" panose="02040503050406030204" pitchFamily="18" charset="0"/>
                              <a:ea typeface="Cambria Math" panose="02040503050406030204" pitchFamily="18" charset="0"/>
                            </a:rPr>
                            <m:t>Χ</m:t>
                          </m:r>
                        </m:sub>
                        <m:sup/>
                        <m:e>
                          <m:r>
                            <a:rPr lang="en-US" sz="1800" b="0" i="1" smtClean="0">
                              <a:latin typeface="Cambria Math" panose="02040503050406030204" pitchFamily="18" charset="0"/>
                            </a:rPr>
                            <m:t>𝑓</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𝑥</m:t>
                              </m:r>
                            </m:e>
                          </m:d>
                          <m:r>
                            <a:rPr lang="en-US" sz="1800" b="0" i="1" smtClean="0">
                              <a:latin typeface="Cambria Math" panose="02040503050406030204" pitchFamily="18" charset="0"/>
                            </a:rPr>
                            <m:t>𝑑</m:t>
                          </m:r>
                          <m:sSub>
                            <m:sSubPr>
                              <m:ctrlPr>
                                <a:rPr lang="en-US" sz="1800" b="0" i="1" smtClean="0">
                                  <a:latin typeface="Cambria Math" panose="02040503050406030204" pitchFamily="18" charset="0"/>
                                </a:rPr>
                              </m:ctrlPr>
                            </m:sSubPr>
                            <m:e>
                              <m:r>
                                <a:rPr lang="en-US" sz="1800" b="0" i="1" smtClean="0">
                                  <a:latin typeface="Cambria Math" panose="02040503050406030204" pitchFamily="18" charset="0"/>
                                  <a:ea typeface="Cambria Math" panose="02040503050406030204" pitchFamily="18" charset="0"/>
                                </a:rPr>
                                <m:t>𝛼</m:t>
                              </m:r>
                            </m:e>
                            <m:sub>
                              <m:r>
                                <a:rPr lang="en-US" sz="1800" b="0" i="1" smtClean="0">
                                  <a:latin typeface="Cambria Math" panose="02040503050406030204" pitchFamily="18" charset="0"/>
                                </a:rPr>
                                <m:t>𝑛</m:t>
                              </m:r>
                            </m:sub>
                          </m:sSub>
                          <m:r>
                            <a:rPr lang="en-US" sz="1800" b="0" i="1" smtClean="0">
                              <a:latin typeface="Cambria Math" panose="02040503050406030204" pitchFamily="18" charset="0"/>
                            </a:rPr>
                            <m:t>(</m:t>
                          </m:r>
                          <m:r>
                            <a:rPr lang="en-US" sz="1800" b="0" i="1" smtClean="0">
                              <a:latin typeface="Cambria Math" panose="02040503050406030204" pitchFamily="18" charset="0"/>
                            </a:rPr>
                            <m:t>𝑥</m:t>
                          </m:r>
                          <m:r>
                            <a:rPr lang="en-US" sz="1800" b="0" i="1" smtClean="0">
                              <a:latin typeface="Cambria Math" panose="02040503050406030204" pitchFamily="18" charset="0"/>
                            </a:rPr>
                            <m:t>)→</m:t>
                          </m:r>
                        </m:e>
                      </m:nary>
                      <m:nary>
                        <m:naryPr>
                          <m:ctrlPr>
                            <a:rPr lang="en-ID" sz="1800" i="1">
                              <a:latin typeface="Cambria Math" panose="02040503050406030204" pitchFamily="18" charset="0"/>
                            </a:rPr>
                          </m:ctrlPr>
                        </m:naryPr>
                        <m:sub>
                          <m:r>
                            <m:rPr>
                              <m:brk m:alnAt="23"/>
                            </m:rPr>
                            <a:rPr lang="el-GR" sz="1800" i="1">
                              <a:latin typeface="Cambria Math" panose="02040503050406030204" pitchFamily="18" charset="0"/>
                              <a:ea typeface="Cambria Math" panose="02040503050406030204" pitchFamily="18" charset="0"/>
                            </a:rPr>
                            <m:t>𝛸</m:t>
                          </m:r>
                        </m:sub>
                        <m:sup/>
                        <m:e>
                          <m:r>
                            <a:rPr lang="en-US" sz="1800" i="1">
                              <a:latin typeface="Cambria Math" panose="02040503050406030204" pitchFamily="18" charset="0"/>
                            </a:rPr>
                            <m:t>𝑓</m:t>
                          </m:r>
                          <m:d>
                            <m:dPr>
                              <m:ctrlPr>
                                <a:rPr lang="en-US" sz="1800" i="1">
                                  <a:latin typeface="Cambria Math" panose="02040503050406030204" pitchFamily="18" charset="0"/>
                                </a:rPr>
                              </m:ctrlPr>
                            </m:dPr>
                            <m:e>
                              <m:r>
                                <a:rPr lang="en-US" sz="1800" i="1">
                                  <a:latin typeface="Cambria Math" panose="02040503050406030204" pitchFamily="18" charset="0"/>
                                </a:rPr>
                                <m:t>𝑥</m:t>
                              </m:r>
                            </m:e>
                          </m:d>
                          <m:r>
                            <a:rPr lang="en-US" sz="1800" i="1">
                              <a:latin typeface="Cambria Math" panose="02040503050406030204" pitchFamily="18" charset="0"/>
                            </a:rPr>
                            <m:t>𝑑</m:t>
                          </m:r>
                          <m:r>
                            <a:rPr lang="en-US" sz="1800" i="1" smtClean="0">
                              <a:latin typeface="Cambria Math" panose="02040503050406030204" pitchFamily="18" charset="0"/>
                              <a:ea typeface="Cambria Math" panose="02040503050406030204" pitchFamily="18" charset="0"/>
                            </a:rPr>
                            <m:t>𝛼</m:t>
                          </m:r>
                          <m:d>
                            <m:dPr>
                              <m:ctrlPr>
                                <a:rPr lang="en-US" sz="1800" i="1" smtClean="0">
                                  <a:latin typeface="Cambria Math" panose="02040503050406030204" pitchFamily="18" charset="0"/>
                                  <a:ea typeface="Cambria Math" panose="02040503050406030204" pitchFamily="18" charset="0"/>
                                </a:rPr>
                              </m:ctrlPr>
                            </m:dPr>
                            <m:e>
                              <m:r>
                                <a:rPr lang="en-US" sz="1800" i="1">
                                  <a:latin typeface="Cambria Math" panose="02040503050406030204" pitchFamily="18" charset="0"/>
                                </a:rPr>
                                <m:t>𝑥</m:t>
                              </m:r>
                            </m:e>
                          </m:d>
                          <m:r>
                            <a:rPr lang="en-US" sz="1800" b="0" i="1" smtClean="0">
                              <a:latin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 </m:t>
                          </m:r>
                          <m:r>
                            <a:rPr lang="en-US" sz="1800" b="0" i="1" smtClean="0">
                              <a:latin typeface="Cambria Math" panose="02040503050406030204" pitchFamily="18" charset="0"/>
                              <a:ea typeface="Cambria Math" panose="02040503050406030204" pitchFamily="18" charset="0"/>
                            </a:rPr>
                            <m:t>𝑓</m:t>
                          </m:r>
                          <m:r>
                            <a:rPr lang="en-US" sz="1800" b="0" i="1" smtClean="0">
                              <a:latin typeface="Cambria Math" panose="02040503050406030204" pitchFamily="18" charset="0"/>
                              <a:ea typeface="Cambria Math" panose="02040503050406030204" pitchFamily="18" charset="0"/>
                            </a:rPr>
                            <m:t> ∈</m:t>
                          </m:r>
                          <m:sSub>
                            <m:sSubPr>
                              <m:ctrlPr>
                                <a:rPr lang="en-US" sz="1800" b="0" i="1" smtClean="0">
                                  <a:latin typeface="Cambria Math" panose="02040503050406030204" pitchFamily="18" charset="0"/>
                                  <a:ea typeface="Cambria Math" panose="02040503050406030204" pitchFamily="18" charset="0"/>
                                </a:rPr>
                              </m:ctrlPr>
                            </m:sSubPr>
                            <m:e>
                              <m:r>
                                <a:rPr lang="en-US" sz="1800" b="0" i="1" smtClean="0">
                                  <a:latin typeface="Cambria Math" panose="02040503050406030204" pitchFamily="18" charset="0"/>
                                  <a:ea typeface="Cambria Math" panose="02040503050406030204" pitchFamily="18" charset="0"/>
                                </a:rPr>
                                <m:t>𝐶</m:t>
                              </m:r>
                            </m:e>
                            <m:sub>
                              <m:r>
                                <a:rPr lang="en-US" sz="1800" b="0" i="1" smtClean="0">
                                  <a:latin typeface="Cambria Math" panose="02040503050406030204" pitchFamily="18" charset="0"/>
                                  <a:ea typeface="Cambria Math" panose="02040503050406030204" pitchFamily="18" charset="0"/>
                                </a:rPr>
                                <m:t>𝑏</m:t>
                              </m:r>
                            </m:sub>
                          </m:sSub>
                          <m:r>
                            <a:rPr lang="en-US" sz="1800" b="0" i="1" smtClean="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𝑋</m:t>
                          </m:r>
                          <m:r>
                            <a:rPr lang="en-US" sz="1800" b="0" i="1" smtClean="0">
                              <a:latin typeface="Cambria Math" panose="02040503050406030204" pitchFamily="18" charset="0"/>
                              <a:ea typeface="Cambria Math" panose="02040503050406030204" pitchFamily="18" charset="0"/>
                            </a:rPr>
                            <m:t>)</m:t>
                          </m:r>
                        </m:e>
                      </m:nary>
                    </m:oMath>
                  </m:oMathPara>
                </a14:m>
                <a:endParaRPr lang="en-ID" sz="1800" i="1" dirty="0"/>
              </a:p>
              <a:p>
                <a:pPr marL="0" indent="0">
                  <a:buNone/>
                </a:pPr>
                <a:endParaRPr lang="en-ID" sz="1800" i="1" dirty="0"/>
              </a:p>
              <a:p>
                <a:pPr marL="0" indent="0">
                  <a:buNone/>
                </a:pPr>
                <a:r>
                  <a:rPr lang="en-ID" sz="1800" i="1" dirty="0"/>
                  <a:t>where </a:t>
                </a:r>
                <a14:m>
                  <m:oMath xmlns:m="http://schemas.openxmlformats.org/officeDocument/2006/math">
                    <m:sSub>
                      <m:sSubPr>
                        <m:ctrlPr>
                          <a:rPr lang="en-ID" sz="1800" i="1" smtClean="0">
                            <a:latin typeface="Cambria Math" panose="02040503050406030204" pitchFamily="18" charset="0"/>
                          </a:rPr>
                        </m:ctrlPr>
                      </m:sSubPr>
                      <m:e>
                        <m:r>
                          <a:rPr lang="en-US" sz="1800" b="0" i="1" smtClean="0">
                            <a:latin typeface="Cambria Math" panose="02040503050406030204" pitchFamily="18" charset="0"/>
                          </a:rPr>
                          <m:t>𝐶</m:t>
                        </m:r>
                      </m:e>
                      <m:sub>
                        <m:r>
                          <a:rPr lang="en-US" sz="1800" b="0" i="1" smtClean="0">
                            <a:latin typeface="Cambria Math" panose="02040503050406030204" pitchFamily="18" charset="0"/>
                          </a:rPr>
                          <m:t>𝑏</m:t>
                        </m:r>
                      </m:sub>
                    </m:sSub>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𝑋</m:t>
                        </m:r>
                      </m:e>
                    </m:d>
                  </m:oMath>
                </a14:m>
                <a:r>
                  <a:rPr lang="en-ID" sz="1800" i="1" dirty="0"/>
                  <a:t>denotes the set of continuous bounded functions on </a:t>
                </a:r>
                <a14:m>
                  <m:oMath xmlns:m="http://schemas.openxmlformats.org/officeDocument/2006/math">
                    <m:r>
                      <a:rPr lang="en-US" sz="1800" b="0" i="1" smtClean="0">
                        <a:latin typeface="Cambria Math" panose="02040503050406030204" pitchFamily="18" charset="0"/>
                      </a:rPr>
                      <m:t>𝑋</m:t>
                    </m:r>
                  </m:oMath>
                </a14:m>
                <a:r>
                  <a:rPr lang="en-ID" sz="1800" i="1" dirty="0"/>
                  <a:t>. We say that discrepancy d metrizes the weak-convergence of measures if: </a:t>
                </a:r>
                <a14:m>
                  <m:oMath xmlns:m="http://schemas.openxmlformats.org/officeDocument/2006/math">
                    <m:r>
                      <a:rPr lang="en-US" sz="1800" b="0" i="1" smtClean="0">
                        <a:latin typeface="Cambria Math" panose="02040503050406030204" pitchFamily="18" charset="0"/>
                      </a:rPr>
                      <m:t>𝑑</m:t>
                    </m:r>
                    <m:d>
                      <m:dPr>
                        <m:ctrlPr>
                          <a:rPr lang="en-US" sz="1800" b="0" i="1" smtClean="0">
                            <a:latin typeface="Cambria Math" panose="02040503050406030204" pitchFamily="18" charset="0"/>
                          </a:rPr>
                        </m:ctrlPr>
                      </m:dPr>
                      <m:e>
                        <m:sSub>
                          <m:sSubPr>
                            <m:ctrlPr>
                              <a:rPr lang="en-US" sz="1800" b="0" i="1" smtClean="0">
                                <a:latin typeface="Cambria Math" panose="02040503050406030204" pitchFamily="18" charset="0"/>
                              </a:rPr>
                            </m:ctrlPr>
                          </m:sSubPr>
                          <m:e>
                            <m:r>
                              <a:rPr lang="en-US" sz="1800" b="0" i="1" smtClean="0">
                                <a:latin typeface="Cambria Math" panose="02040503050406030204" pitchFamily="18" charset="0"/>
                                <a:ea typeface="Cambria Math" panose="02040503050406030204" pitchFamily="18" charset="0"/>
                              </a:rPr>
                              <m:t>𝛼</m:t>
                            </m:r>
                          </m:e>
                          <m:sub>
                            <m:r>
                              <a:rPr lang="en-US" sz="1800" b="0" i="1" smtClean="0">
                                <a:latin typeface="Cambria Math" panose="02040503050406030204" pitchFamily="18" charset="0"/>
                              </a:rPr>
                              <m:t>𝑛</m:t>
                            </m:r>
                          </m:sub>
                        </m:sSub>
                        <m:r>
                          <a:rPr lang="en-US" sz="1800" b="0" i="1" smtClean="0">
                            <a:latin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𝛼</m:t>
                        </m:r>
                      </m:e>
                    </m:d>
                    <m:r>
                      <a:rPr lang="en-US" sz="1800" b="0" i="1" smtClean="0">
                        <a:latin typeface="Cambria Math" panose="02040503050406030204" pitchFamily="18" charset="0"/>
                        <a:ea typeface="Cambria Math" panose="02040503050406030204" pitchFamily="18" charset="0"/>
                      </a:rPr>
                      <m:t>→0 ⟺</m:t>
                    </m:r>
                    <m:sSub>
                      <m:sSubPr>
                        <m:ctrlPr>
                          <a:rPr lang="en-US" sz="1800" b="0" i="1" smtClean="0">
                            <a:latin typeface="Cambria Math" panose="02040503050406030204" pitchFamily="18" charset="0"/>
                            <a:ea typeface="Cambria Math" panose="02040503050406030204" pitchFamily="18" charset="0"/>
                          </a:rPr>
                        </m:ctrlPr>
                      </m:sSubPr>
                      <m:e>
                        <m:r>
                          <a:rPr lang="en-US" sz="1800" b="0" i="1" smtClean="0">
                            <a:latin typeface="Cambria Math" panose="02040503050406030204" pitchFamily="18" charset="0"/>
                            <a:ea typeface="Cambria Math" panose="02040503050406030204" pitchFamily="18" charset="0"/>
                          </a:rPr>
                          <m:t>𝛼</m:t>
                        </m:r>
                      </m:e>
                      <m:sub>
                        <m:r>
                          <a:rPr lang="en-US" sz="1800" b="0" i="1" smtClean="0">
                            <a:latin typeface="Cambria Math" panose="02040503050406030204" pitchFamily="18" charset="0"/>
                            <a:ea typeface="Cambria Math" panose="02040503050406030204" pitchFamily="18" charset="0"/>
                          </a:rPr>
                          <m:t>𝑛</m:t>
                        </m:r>
                      </m:sub>
                    </m:sSub>
                    <m:r>
                      <a:rPr lang="en-US" sz="1800" b="0" i="1" smtClean="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𝛼</m:t>
                    </m:r>
                  </m:oMath>
                </a14:m>
                <a:r>
                  <a:rPr lang="en-ID" sz="1800" i="1" dirty="0"/>
                  <a:t>, where </a:t>
                </a:r>
                <a14:m>
                  <m:oMath xmlns:m="http://schemas.openxmlformats.org/officeDocument/2006/math">
                    <m:r>
                      <a:rPr lang="en-US" sz="1800" i="1">
                        <a:latin typeface="Cambria Math" panose="02040503050406030204" pitchFamily="18" charset="0"/>
                        <a:ea typeface="Cambria Math" panose="02040503050406030204" pitchFamily="18" charset="0"/>
                      </a:rPr>
                      <m:t>⇀</m:t>
                    </m:r>
                  </m:oMath>
                </a14:m>
                <a:r>
                  <a:rPr lang="en-ID" sz="1800" i="1" dirty="0"/>
                  <a:t> denotes weak-convergence (or convergence in law, for  </a:t>
                </a:r>
                <a14:m>
                  <m:oMath xmlns:m="http://schemas.openxmlformats.org/officeDocument/2006/math">
                    <m:sSub>
                      <m:sSubPr>
                        <m:ctrlPr>
                          <a:rPr lang="en-ID" sz="1800" i="1" smtClean="0">
                            <a:latin typeface="Cambria Math" panose="02040503050406030204" pitchFamily="18" charset="0"/>
                          </a:rPr>
                        </m:ctrlPr>
                      </m:sSubPr>
                      <m:e>
                        <m:r>
                          <a:rPr lang="en-US" sz="1800" b="0" i="1" smtClean="0">
                            <a:latin typeface="Cambria Math" panose="02040503050406030204" pitchFamily="18" charset="0"/>
                          </a:rPr>
                          <m:t>𝑋</m:t>
                        </m:r>
                      </m:e>
                      <m:sub>
                        <m:r>
                          <a:rPr lang="en-US" sz="1800" b="0" i="1" smtClean="0">
                            <a:latin typeface="Cambria Math" panose="02040503050406030204" pitchFamily="18" charset="0"/>
                          </a:rPr>
                          <m:t>𝑛</m:t>
                        </m:r>
                      </m:sub>
                    </m:sSub>
                    <m:r>
                      <a:rPr lang="en-US" sz="1800" i="1">
                        <a:latin typeface="Cambria Math" panose="02040503050406030204" pitchFamily="18" charset="0"/>
                        <a:ea typeface="Cambria Math" panose="02040503050406030204" pitchFamily="18" charset="0"/>
                      </a:rPr>
                      <m:t>⇀</m:t>
                    </m:r>
                  </m:oMath>
                </a14:m>
                <a:r>
                  <a:rPr lang="en-ID" sz="1800" i="1" dirty="0"/>
                  <a:t>X  where </a:t>
                </a:r>
                <a14:m>
                  <m:oMath xmlns:m="http://schemas.openxmlformats.org/officeDocument/2006/math">
                    <m:sSub>
                      <m:sSubPr>
                        <m:ctrlPr>
                          <a:rPr lang="en-ID" sz="1800" i="1" smtClean="0">
                            <a:latin typeface="Cambria Math" panose="02040503050406030204" pitchFamily="18" charset="0"/>
                          </a:rPr>
                        </m:ctrlPr>
                      </m:sSubPr>
                      <m:e>
                        <m:r>
                          <a:rPr lang="en-US" sz="1800" b="0" i="1" smtClean="0">
                            <a:latin typeface="Cambria Math" panose="02040503050406030204" pitchFamily="18" charset="0"/>
                          </a:rPr>
                          <m:t>𝑋</m:t>
                        </m:r>
                      </m:e>
                      <m:sub>
                        <m:r>
                          <a:rPr lang="en-US" sz="1800" b="0" i="1" smtClean="0">
                            <a:latin typeface="Cambria Math" panose="02040503050406030204" pitchFamily="18" charset="0"/>
                          </a:rPr>
                          <m:t>𝑛</m:t>
                        </m:r>
                      </m:sub>
                    </m:sSub>
                    <m:r>
                      <a:rPr lang="en-US" sz="1800" b="0" i="1" smtClean="0">
                        <a:latin typeface="Cambria Math" panose="02040503050406030204" pitchFamily="18" charset="0"/>
                      </a:rPr>
                      <m:t>~</m:t>
                    </m:r>
                    <m:sSub>
                      <m:sSubPr>
                        <m:ctrlPr>
                          <a:rPr lang="en-US" sz="1800" b="0" i="1" smtClean="0">
                            <a:latin typeface="Cambria Math" panose="02040503050406030204" pitchFamily="18" charset="0"/>
                          </a:rPr>
                        </m:ctrlPr>
                      </m:sSubPr>
                      <m:e>
                        <m:r>
                          <a:rPr lang="en-US" sz="1800" b="0" i="1" smtClean="0">
                            <a:latin typeface="Cambria Math" panose="02040503050406030204" pitchFamily="18" charset="0"/>
                          </a:rPr>
                          <m:t>𝛼</m:t>
                        </m:r>
                      </m:e>
                      <m:sub>
                        <m:r>
                          <a:rPr lang="en-US" sz="1800" b="0" i="1" smtClean="0">
                            <a:latin typeface="Cambria Math" panose="02040503050406030204" pitchFamily="18" charset="0"/>
                          </a:rPr>
                          <m:t>𝑛</m:t>
                        </m:r>
                      </m:sub>
                    </m:sSub>
                  </m:oMath>
                </a14:m>
                <a:r>
                  <a:rPr lang="en-ID" sz="1800" i="1" dirty="0"/>
                  <a:t> and </a:t>
                </a:r>
                <a14:m>
                  <m:oMath xmlns:m="http://schemas.openxmlformats.org/officeDocument/2006/math">
                    <m:r>
                      <a:rPr lang="en-US" sz="1800" b="0" i="1" smtClean="0">
                        <a:latin typeface="Cambria Math" panose="02040503050406030204" pitchFamily="18" charset="0"/>
                      </a:rPr>
                      <m:t>𝑋</m:t>
                    </m:r>
                    <m:r>
                      <a:rPr lang="en-US" sz="1800" b="0" i="1" smtClean="0">
                        <a:latin typeface="Cambria Math" panose="02040503050406030204" pitchFamily="18" charset="0"/>
                      </a:rPr>
                      <m:t> ~ </m:t>
                    </m:r>
                    <m:r>
                      <a:rPr lang="en-US" sz="1800" b="0" i="1" smtClean="0">
                        <a:latin typeface="Cambria Math" panose="02040503050406030204" pitchFamily="18" charset="0"/>
                      </a:rPr>
                      <m:t>𝛼</m:t>
                    </m:r>
                  </m:oMath>
                </a14:m>
                <a:r>
                  <a:rPr lang="en-ID" sz="1800" i="1" dirty="0"/>
                  <a:t>.</a:t>
                </a:r>
              </a:p>
              <a:p>
                <a:pPr marL="0" indent="0">
                  <a:buNone/>
                </a:pPr>
                <a:endParaRPr lang="en-ID" sz="1800" dirty="0"/>
              </a:p>
              <a:p>
                <a:pPr marL="0" indent="0">
                  <a:buNone/>
                </a:pPr>
                <a:r>
                  <a:rPr lang="en-ID" sz="1800" b="1" dirty="0">
                    <a:solidFill>
                      <a:srgbClr val="C00000"/>
                    </a:solidFill>
                  </a:rPr>
                  <a:t>The fact that </a:t>
                </a:r>
                <a14:m>
                  <m:oMath xmlns:m="http://schemas.openxmlformats.org/officeDocument/2006/math">
                    <m:r>
                      <a:rPr lang="en-US" sz="1800" b="1" i="1">
                        <a:solidFill>
                          <a:srgbClr val="C00000"/>
                        </a:solidFill>
                        <a:latin typeface="Cambria Math" panose="02040503050406030204" pitchFamily="18" charset="0"/>
                        <a:ea typeface="Cambria Math" panose="02040503050406030204" pitchFamily="18" charset="0"/>
                      </a:rPr>
                      <m:t>𝝋</m:t>
                    </m:r>
                  </m:oMath>
                </a14:m>
                <a:r>
                  <a:rPr lang="el-GR" sz="1800" b="1" dirty="0">
                    <a:solidFill>
                      <a:srgbClr val="C00000"/>
                    </a:solidFill>
                  </a:rPr>
                  <a:t>−</a:t>
                </a:r>
                <a:r>
                  <a:rPr lang="en-ID" sz="1800" b="1" dirty="0">
                    <a:solidFill>
                      <a:srgbClr val="C00000"/>
                    </a:solidFill>
                  </a:rPr>
                  <a:t>divergences do not metrize weak convergence is a major issue in minimax GANs and makes them poor candidates for GANs, in spite of their appreciated computational simplicity. </a:t>
                </a:r>
              </a:p>
            </p:txBody>
          </p:sp>
        </mc:Choice>
        <mc:Fallback>
          <p:sp>
            <p:nvSpPr>
              <p:cNvPr id="3" name="Content Placeholder 2">
                <a:extLst>
                  <a:ext uri="{FF2B5EF4-FFF2-40B4-BE49-F238E27FC236}">
                    <a16:creationId xmlns:a16="http://schemas.microsoft.com/office/drawing/2014/main" id="{D96AD3C5-8BB3-DB40-8E4B-6180F3DEEFAC}"/>
                  </a:ext>
                </a:extLst>
              </p:cNvPr>
              <p:cNvSpPr>
                <a:spLocks noGrp="1" noRot="1" noChangeAspect="1" noMove="1" noResize="1" noEditPoints="1" noAdjustHandles="1" noChangeArrowheads="1" noChangeShapeType="1" noTextEdit="1"/>
              </p:cNvSpPr>
              <p:nvPr>
                <p:ph idx="1"/>
              </p:nvPr>
            </p:nvSpPr>
            <p:spPr>
              <a:blipFill>
                <a:blip r:embed="rId3"/>
                <a:stretch>
                  <a:fillRect l="-483" t="-2047" r="-121"/>
                </a:stretch>
              </a:blipFill>
            </p:spPr>
            <p:txBody>
              <a:bodyPr/>
              <a:lstStyle/>
              <a:p>
                <a:r>
                  <a:rPr lang="en-US">
                    <a:noFill/>
                  </a:rPr>
                  <a:t> </a:t>
                </a:r>
              </a:p>
            </p:txBody>
          </p:sp>
        </mc:Fallback>
      </mc:AlternateContent>
    </p:spTree>
    <p:extLst>
      <p:ext uri="{BB962C8B-B14F-4D97-AF65-F5344CB8AC3E}">
        <p14:creationId xmlns:p14="http://schemas.microsoft.com/office/powerpoint/2010/main" val="2528950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D53C7-F1CF-1F46-B78E-483FF74BA44A}"/>
              </a:ext>
            </a:extLst>
          </p:cNvPr>
          <p:cNvSpPr>
            <a:spLocks noGrp="1"/>
          </p:cNvSpPr>
          <p:nvPr>
            <p:ph type="title"/>
          </p:nvPr>
        </p:nvSpPr>
        <p:spPr/>
        <p:txBody>
          <a:bodyPr/>
          <a:lstStyle/>
          <a:p>
            <a:r>
              <a:rPr lang="en-US" dirty="0"/>
              <a:t>NS-GAN: Distance Between Distributions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08FE547-B0E6-0143-899E-2347E2745E61}"/>
                  </a:ext>
                </a:extLst>
              </p:cNvPr>
              <p:cNvSpPr>
                <a:spLocks noGrp="1"/>
              </p:cNvSpPr>
              <p:nvPr>
                <p:ph idx="1"/>
              </p:nvPr>
            </p:nvSpPr>
            <p:spPr>
              <a:xfrm>
                <a:off x="838199" y="1825625"/>
                <a:ext cx="11199125" cy="4351338"/>
              </a:xfrm>
            </p:spPr>
            <p:txBody>
              <a:bodyPr>
                <a:normAutofit/>
              </a:bodyPr>
              <a:lstStyle/>
              <a:p>
                <a:pPr>
                  <a:buFont typeface="Wingdings" pitchFamily="2" charset="2"/>
                  <a:buChar char="§"/>
                </a:pPr>
                <a:r>
                  <a:rPr lang="en-US" sz="1800" dirty="0"/>
                  <a:t>What happen when </a:t>
                </a:r>
                <a14:m>
                  <m:oMath xmlns:m="http://schemas.openxmlformats.org/officeDocument/2006/math">
                    <m:sSub>
                      <m:sSubPr>
                        <m:ctrlPr>
                          <a:rPr lang="en-US" sz="1800" i="1" smtClean="0">
                            <a:latin typeface="Cambria Math" panose="02040503050406030204" pitchFamily="18" charset="0"/>
                          </a:rPr>
                        </m:ctrlPr>
                      </m:sSubPr>
                      <m:e>
                        <m:r>
                          <a:rPr lang="en-US" sz="1800" b="0" i="1" smtClean="0">
                            <a:latin typeface="Cambria Math" panose="02040503050406030204" pitchFamily="18" charset="0"/>
                          </a:rPr>
                          <m:t>𝐷</m:t>
                        </m:r>
                      </m:e>
                      <m:sub>
                        <m:sSub>
                          <m:sSubPr>
                            <m:ctrlPr>
                              <a:rPr lang="en-US" sz="1800" i="1" smtClean="0">
                                <a:latin typeface="Cambria Math" panose="02040503050406030204" pitchFamily="18" charset="0"/>
                              </a:rPr>
                            </m:ctrlPr>
                          </m:sSubPr>
                          <m:e>
                            <m:r>
                              <a:rPr lang="en-US" sz="1800" i="1" smtClean="0">
                                <a:solidFill>
                                  <a:srgbClr val="00B050"/>
                                </a:solidFill>
                                <a:latin typeface="Cambria Math" panose="02040503050406030204" pitchFamily="18" charset="0"/>
                                <a:ea typeface="Cambria Math" panose="02040503050406030204" pitchFamily="18" charset="0"/>
                              </a:rPr>
                              <m:t>𝜃</m:t>
                            </m:r>
                          </m:e>
                          <m:sub>
                            <m:r>
                              <a:rPr lang="en-US" sz="1800" b="0" i="1" smtClean="0">
                                <a:solidFill>
                                  <a:srgbClr val="00B050"/>
                                </a:solidFill>
                                <a:latin typeface="Cambria Math" panose="02040503050406030204" pitchFamily="18" charset="0"/>
                              </a:rPr>
                              <m:t>𝑑</m:t>
                            </m:r>
                          </m:sub>
                        </m:sSub>
                      </m:sub>
                    </m:sSub>
                  </m:oMath>
                </a14:m>
                <a:r>
                  <a:rPr lang="en-US" sz="1800" dirty="0"/>
                  <a:t>  is at its optimum? If the distributions have densities, then optimal </a:t>
                </a:r>
                <a14:m>
                  <m:oMath xmlns:m="http://schemas.openxmlformats.org/officeDocument/2006/math">
                    <m:sSubSup>
                      <m:sSubSupPr>
                        <m:ctrlPr>
                          <a:rPr lang="en-US" sz="1800" i="1" smtClean="0">
                            <a:latin typeface="Cambria Math" panose="02040503050406030204" pitchFamily="18" charset="0"/>
                          </a:rPr>
                        </m:ctrlPr>
                      </m:sSubSupPr>
                      <m:e>
                        <m:r>
                          <a:rPr lang="en-US" sz="1800" b="0" i="1" smtClean="0">
                            <a:latin typeface="Cambria Math" panose="02040503050406030204" pitchFamily="18" charset="0"/>
                          </a:rPr>
                          <m:t>𝐷</m:t>
                        </m:r>
                      </m:e>
                      <m:sub>
                        <m:sSub>
                          <m:sSubPr>
                            <m:ctrlPr>
                              <a:rPr lang="en-US" sz="1800" i="1" smtClean="0">
                                <a:latin typeface="Cambria Math" panose="02040503050406030204" pitchFamily="18" charset="0"/>
                              </a:rPr>
                            </m:ctrlPr>
                          </m:sSubPr>
                          <m:e>
                            <m:r>
                              <a:rPr lang="en-US" sz="1800" i="1" smtClean="0">
                                <a:solidFill>
                                  <a:srgbClr val="00B050"/>
                                </a:solidFill>
                                <a:latin typeface="Cambria Math" panose="02040503050406030204" pitchFamily="18" charset="0"/>
                                <a:ea typeface="Cambria Math" panose="02040503050406030204" pitchFamily="18" charset="0"/>
                              </a:rPr>
                              <m:t>𝜃</m:t>
                            </m:r>
                          </m:e>
                          <m:sub>
                            <m:r>
                              <a:rPr lang="en-US" sz="1800" b="0" i="1" smtClean="0">
                                <a:solidFill>
                                  <a:srgbClr val="00B050"/>
                                </a:solidFill>
                                <a:latin typeface="Cambria Math" panose="02040503050406030204" pitchFamily="18" charset="0"/>
                              </a:rPr>
                              <m:t>𝑑</m:t>
                            </m:r>
                          </m:sub>
                        </m:sSub>
                      </m:sub>
                      <m:sup>
                        <m:r>
                          <a:rPr lang="en-US" sz="1800" b="0" i="1" smtClean="0">
                            <a:latin typeface="Cambria Math" panose="02040503050406030204" pitchFamily="18" charset="0"/>
                          </a:rPr>
                          <m:t>∗</m:t>
                        </m:r>
                      </m:sup>
                    </m:sSubSup>
                    <m:r>
                      <a:rPr lang="en-US" sz="1800" b="0" i="1" smtClean="0">
                        <a:latin typeface="Cambria Math" panose="02040503050406030204" pitchFamily="18" charset="0"/>
                      </a:rPr>
                      <m:t>=</m:t>
                    </m:r>
                    <m:f>
                      <m:fPr>
                        <m:ctrlPr>
                          <a:rPr lang="en-US" sz="1800" b="0" i="1" smtClean="0">
                            <a:latin typeface="Cambria Math" panose="02040503050406030204" pitchFamily="18" charset="0"/>
                          </a:rPr>
                        </m:ctrlPr>
                      </m:fPr>
                      <m:num>
                        <m:r>
                          <a:rPr lang="en-US" sz="1800" b="0" i="1" smtClean="0">
                            <a:solidFill>
                              <a:srgbClr val="0070C0"/>
                            </a:solidFill>
                            <a:latin typeface="Cambria Math" panose="02040503050406030204" pitchFamily="18" charset="0"/>
                          </a:rPr>
                          <m:t>𝑝</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𝑥</m:t>
                            </m:r>
                          </m:e>
                        </m:d>
                      </m:num>
                      <m:den>
                        <m:r>
                          <a:rPr lang="en-US" sz="1800" b="0" i="1" smtClean="0">
                            <a:solidFill>
                              <a:srgbClr val="0070C0"/>
                            </a:solidFill>
                            <a:latin typeface="Cambria Math" panose="02040503050406030204" pitchFamily="18" charset="0"/>
                          </a:rPr>
                          <m:t>𝑝</m:t>
                        </m:r>
                        <m:r>
                          <a:rPr lang="en-US" sz="1800" b="0" i="1" smtClean="0">
                            <a:latin typeface="Cambria Math" panose="02040503050406030204" pitchFamily="18" charset="0"/>
                          </a:rPr>
                          <m:t> </m:t>
                        </m:r>
                        <m:r>
                          <a:rPr lang="en-US" sz="1800" b="0" i="0" smtClean="0">
                            <a:latin typeface="Cambria Math" panose="02040503050406030204" pitchFamily="18" charset="0"/>
                          </a:rPr>
                          <m:t>(</m:t>
                        </m:r>
                        <m:r>
                          <m:rPr>
                            <m:sty m:val="p"/>
                          </m:rPr>
                          <a:rPr lang="en-US" sz="1800" b="0" i="0" smtClean="0">
                            <a:latin typeface="Cambria Math" panose="02040503050406030204" pitchFamily="18" charset="0"/>
                          </a:rPr>
                          <m:t>x</m:t>
                        </m:r>
                        <m:r>
                          <a:rPr lang="en-US" sz="1800" b="0" i="0" smtClean="0">
                            <a:latin typeface="Cambria Math" panose="02040503050406030204" pitchFamily="18" charset="0"/>
                          </a:rPr>
                          <m:t>)</m:t>
                        </m:r>
                        <m:r>
                          <a:rPr lang="en-US" sz="1800" b="0" i="1" smtClean="0">
                            <a:latin typeface="Cambria Math" panose="02040503050406030204" pitchFamily="18" charset="0"/>
                          </a:rPr>
                          <m:t>+</m:t>
                        </m:r>
                        <m:sSub>
                          <m:sSubPr>
                            <m:ctrlPr>
                              <a:rPr lang="en-US" sz="1800" b="0" i="1" smtClean="0">
                                <a:latin typeface="Cambria Math" panose="02040503050406030204" pitchFamily="18" charset="0"/>
                              </a:rPr>
                            </m:ctrlPr>
                          </m:sSubPr>
                          <m:e>
                            <m:r>
                              <a:rPr lang="en-US" sz="1800" b="0" i="1" smtClean="0">
                                <a:solidFill>
                                  <a:srgbClr val="C00000"/>
                                </a:solidFill>
                                <a:latin typeface="Cambria Math" panose="02040503050406030204" pitchFamily="18" charset="0"/>
                              </a:rPr>
                              <m:t>𝑞</m:t>
                            </m:r>
                          </m:e>
                          <m:sub>
                            <m:r>
                              <a:rPr lang="en-US" sz="1800" b="0" i="1" smtClean="0">
                                <a:solidFill>
                                  <a:srgbClr val="C00000"/>
                                </a:solidFill>
                                <a:latin typeface="Cambria Math" panose="02040503050406030204" pitchFamily="18" charset="0"/>
                                <a:ea typeface="Cambria Math" panose="02040503050406030204" pitchFamily="18" charset="0"/>
                              </a:rPr>
                              <m:t>𝜃</m:t>
                            </m:r>
                          </m:sub>
                        </m:sSub>
                        <m:r>
                          <a:rPr lang="en-US" sz="1800" b="0" i="1" smtClean="0">
                            <a:latin typeface="Cambria Math" panose="02040503050406030204" pitchFamily="18" charset="0"/>
                          </a:rPr>
                          <m:t>(</m:t>
                        </m:r>
                        <m:r>
                          <a:rPr lang="en-US" sz="1800" b="0" i="1" smtClean="0">
                            <a:latin typeface="Cambria Math" panose="02040503050406030204" pitchFamily="18" charset="0"/>
                          </a:rPr>
                          <m:t>𝑥</m:t>
                        </m:r>
                        <m:r>
                          <a:rPr lang="en-US" sz="1800" b="0" i="1" smtClean="0">
                            <a:latin typeface="Cambria Math" panose="02040503050406030204" pitchFamily="18" charset="0"/>
                          </a:rPr>
                          <m:t>)</m:t>
                        </m:r>
                      </m:den>
                    </m:f>
                  </m:oMath>
                </a14:m>
                <a:r>
                  <a:rPr lang="en-US" sz="1800" dirty="0"/>
                  <a:t> </a:t>
                </a:r>
              </a:p>
              <a:p>
                <a:pPr>
                  <a:buFont typeface="Wingdings" pitchFamily="2" charset="2"/>
                  <a:buChar char="§"/>
                </a:pPr>
                <a:r>
                  <a:rPr lang="en-US" sz="1800" dirty="0"/>
                  <a:t>If </a:t>
                </a:r>
                <a14:m>
                  <m:oMath xmlns:m="http://schemas.openxmlformats.org/officeDocument/2006/math">
                    <m:sSub>
                      <m:sSubPr>
                        <m:ctrlPr>
                          <a:rPr lang="en-US" sz="1800" i="1">
                            <a:latin typeface="Cambria Math" panose="02040503050406030204" pitchFamily="18" charset="0"/>
                          </a:rPr>
                        </m:ctrlPr>
                      </m:sSubPr>
                      <m:e>
                        <m:r>
                          <a:rPr lang="en-US" sz="1800" i="1">
                            <a:latin typeface="Cambria Math" panose="02040503050406030204" pitchFamily="18" charset="0"/>
                          </a:rPr>
                          <m:t>𝐷</m:t>
                        </m:r>
                      </m:e>
                      <m:sub>
                        <m:sSub>
                          <m:sSubPr>
                            <m:ctrlPr>
                              <a:rPr lang="en-US" sz="1800" i="1">
                                <a:latin typeface="Cambria Math" panose="02040503050406030204" pitchFamily="18" charset="0"/>
                              </a:rPr>
                            </m:ctrlPr>
                          </m:sSubPr>
                          <m:e>
                            <m:r>
                              <a:rPr lang="en-US" sz="1800" i="1">
                                <a:solidFill>
                                  <a:srgbClr val="00B050"/>
                                </a:solidFill>
                                <a:latin typeface="Cambria Math" panose="02040503050406030204" pitchFamily="18" charset="0"/>
                                <a:ea typeface="Cambria Math" panose="02040503050406030204" pitchFamily="18" charset="0"/>
                              </a:rPr>
                              <m:t>𝜃</m:t>
                            </m:r>
                          </m:e>
                          <m:sub>
                            <m:r>
                              <a:rPr lang="en-US" sz="1800" i="1">
                                <a:solidFill>
                                  <a:srgbClr val="00B050"/>
                                </a:solidFill>
                                <a:latin typeface="Cambria Math" panose="02040503050406030204" pitchFamily="18" charset="0"/>
                              </a:rPr>
                              <m:t>𝑑</m:t>
                            </m:r>
                          </m:sub>
                        </m:sSub>
                      </m:sub>
                    </m:sSub>
                  </m:oMath>
                </a14:m>
                <a:r>
                  <a:rPr lang="en-US" sz="1800" dirty="0"/>
                  <a:t> stays optimal throughout, </a:t>
                </a:r>
                <a14:m>
                  <m:oMath xmlns:m="http://schemas.openxmlformats.org/officeDocument/2006/math">
                    <m:r>
                      <a:rPr lang="en-US" sz="1800" i="1" smtClean="0">
                        <a:latin typeface="Cambria Math" panose="02040503050406030204" pitchFamily="18" charset="0"/>
                        <a:ea typeface="Cambria Math" panose="02040503050406030204" pitchFamily="18" charset="0"/>
                      </a:rPr>
                      <m:t>𝜃</m:t>
                    </m:r>
                  </m:oMath>
                </a14:m>
                <a:r>
                  <a:rPr lang="en-US" sz="1800" dirty="0"/>
                  <a:t> tries to minimize: </a:t>
                </a:r>
                <a:br>
                  <a:rPr lang="en-US" sz="1800" i="1" dirty="0">
                    <a:latin typeface="Cambria Math" panose="02040503050406030204" pitchFamily="18" charset="0"/>
                  </a:rPr>
                </a:br>
                <a:endParaRPr lang="en-US" sz="180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f>
                        <m:fPr>
                          <m:ctrlPr>
                            <a:rPr lang="en-US" sz="1800" i="1" smtClean="0">
                              <a:latin typeface="Cambria Math" panose="02040503050406030204" pitchFamily="18" charset="0"/>
                            </a:rPr>
                          </m:ctrlPr>
                        </m:fPr>
                        <m:num>
                          <m:r>
                            <a:rPr lang="en-US" sz="1800" b="0" i="1" smtClean="0">
                              <a:latin typeface="Cambria Math" panose="02040503050406030204" pitchFamily="18" charset="0"/>
                            </a:rPr>
                            <m:t>1</m:t>
                          </m:r>
                        </m:num>
                        <m:den>
                          <m:r>
                            <a:rPr lang="en-US" sz="1800" b="0" i="1" smtClean="0">
                              <a:latin typeface="Cambria Math" panose="02040503050406030204" pitchFamily="18" charset="0"/>
                            </a:rPr>
                            <m:t>2</m:t>
                          </m:r>
                        </m:den>
                      </m:f>
                      <m:r>
                        <a:rPr lang="en-US" sz="1800" b="0" i="1" smtClean="0">
                          <a:latin typeface="Cambria Math" panose="02040503050406030204" pitchFamily="18" charset="0"/>
                        </a:rPr>
                        <m:t> </m:t>
                      </m:r>
                      <m:limLow>
                        <m:limLowPr>
                          <m:ctrlPr>
                            <a:rPr lang="en-US" sz="1800" i="1">
                              <a:latin typeface="Cambria Math" panose="02040503050406030204" pitchFamily="18" charset="0"/>
                            </a:rPr>
                          </m:ctrlPr>
                        </m:limLowPr>
                        <m:e>
                          <m:r>
                            <a:rPr lang="en-US" sz="1800" i="1">
                              <a:latin typeface="Cambria Math" panose="02040503050406030204" pitchFamily="18" charset="0"/>
                            </a:rPr>
                            <m:t>𝔼</m:t>
                          </m:r>
                        </m:e>
                        <m:lim>
                          <m:r>
                            <a:rPr lang="en-US" sz="1800" i="1">
                              <a:latin typeface="Cambria Math" panose="02040503050406030204" pitchFamily="18" charset="0"/>
                            </a:rPr>
                            <m:t>𝑋</m:t>
                          </m:r>
                          <m:r>
                            <a:rPr lang="en-US" sz="1800" i="1">
                              <a:latin typeface="Cambria Math" panose="02040503050406030204" pitchFamily="18" charset="0"/>
                            </a:rPr>
                            <m:t>~</m:t>
                          </m:r>
                          <m:r>
                            <a:rPr lang="en-US" sz="1800" i="1">
                              <a:latin typeface="Cambria Math" panose="02040503050406030204" pitchFamily="18" charset="0"/>
                            </a:rPr>
                            <m:t>ℙ</m:t>
                          </m:r>
                        </m:lim>
                      </m:limLow>
                      <m:d>
                        <m:dPr>
                          <m:begChr m:val="["/>
                          <m:endChr m:val="]"/>
                          <m:ctrlPr>
                            <a:rPr lang="en-US" sz="1800" b="0" i="1" smtClean="0">
                              <a:latin typeface="Cambria Math" panose="02040503050406030204" pitchFamily="18" charset="0"/>
                            </a:rPr>
                          </m:ctrlPr>
                        </m:dPr>
                        <m:e>
                          <m:r>
                            <m:rPr>
                              <m:sty m:val="p"/>
                            </m:rPr>
                            <a:rPr lang="en-US" sz="1800" b="0" i="0" smtClean="0">
                              <a:latin typeface="Cambria Math" panose="02040503050406030204" pitchFamily="18" charset="0"/>
                            </a:rPr>
                            <m:t>log</m:t>
                          </m:r>
                          <m:f>
                            <m:fPr>
                              <m:ctrlPr>
                                <a:rPr lang="en-US" sz="1800" i="1">
                                  <a:latin typeface="Cambria Math" panose="02040503050406030204" pitchFamily="18" charset="0"/>
                                </a:rPr>
                              </m:ctrlPr>
                            </m:fPr>
                            <m:num>
                              <m:r>
                                <a:rPr lang="en-US" sz="1800" b="0" i="1" smtClean="0">
                                  <a:solidFill>
                                    <a:srgbClr val="0070C0"/>
                                  </a:solidFill>
                                  <a:latin typeface="Cambria Math" panose="02040503050406030204" pitchFamily="18" charset="0"/>
                                </a:rPr>
                                <m:t>𝑝</m:t>
                              </m:r>
                              <m:d>
                                <m:dPr>
                                  <m:ctrlPr>
                                    <a:rPr lang="en-US" sz="1800" i="1">
                                      <a:latin typeface="Cambria Math" panose="02040503050406030204" pitchFamily="18" charset="0"/>
                                    </a:rPr>
                                  </m:ctrlPr>
                                </m:dPr>
                                <m:e>
                                  <m:r>
                                    <a:rPr lang="en-US" sz="1800" b="0" i="1" smtClean="0">
                                      <a:latin typeface="Cambria Math" panose="02040503050406030204" pitchFamily="18" charset="0"/>
                                    </a:rPr>
                                    <m:t>𝑋</m:t>
                                  </m:r>
                                </m:e>
                              </m:d>
                            </m:num>
                            <m:den>
                              <m:r>
                                <a:rPr lang="en-US" sz="1800" b="0" i="1" smtClean="0">
                                  <a:solidFill>
                                    <a:srgbClr val="0070C0"/>
                                  </a:solidFill>
                                  <a:latin typeface="Cambria Math" panose="02040503050406030204" pitchFamily="18" charset="0"/>
                                </a:rPr>
                                <m:t>𝑝</m:t>
                              </m:r>
                              <m:d>
                                <m:dPr>
                                  <m:ctrlPr>
                                    <a:rPr lang="en-US" sz="1800" i="1">
                                      <a:solidFill>
                                        <a:srgbClr val="0070C0"/>
                                      </a:solidFill>
                                      <a:latin typeface="Cambria Math" panose="02040503050406030204" pitchFamily="18" charset="0"/>
                                    </a:rPr>
                                  </m:ctrlPr>
                                </m:dPr>
                                <m:e>
                                  <m:r>
                                    <m:rPr>
                                      <m:sty m:val="p"/>
                                    </m:rPr>
                                    <a:rPr lang="en-US" sz="1800" b="0" i="0" smtClean="0">
                                      <a:latin typeface="Cambria Math" panose="02040503050406030204" pitchFamily="18" charset="0"/>
                                    </a:rPr>
                                    <m:t>X</m:t>
                                  </m:r>
                                </m:e>
                              </m:d>
                              <m:r>
                                <a:rPr lang="en-US" sz="1800" i="1">
                                  <a:latin typeface="Cambria Math" panose="02040503050406030204" pitchFamily="18" charset="0"/>
                                </a:rPr>
                                <m:t>+</m:t>
                              </m:r>
                              <m:sSub>
                                <m:sSubPr>
                                  <m:ctrlPr>
                                    <a:rPr lang="en-US" sz="1800" i="1">
                                      <a:latin typeface="Cambria Math" panose="02040503050406030204" pitchFamily="18" charset="0"/>
                                    </a:rPr>
                                  </m:ctrlPr>
                                </m:sSubPr>
                                <m:e>
                                  <m:r>
                                    <a:rPr lang="en-US" sz="1800" i="1">
                                      <a:solidFill>
                                        <a:srgbClr val="C00000"/>
                                      </a:solidFill>
                                      <a:latin typeface="Cambria Math" panose="02040503050406030204" pitchFamily="18" charset="0"/>
                                    </a:rPr>
                                    <m:t>𝑞</m:t>
                                  </m:r>
                                </m:e>
                                <m:sub>
                                  <m:r>
                                    <a:rPr lang="en-US" sz="1800" i="1">
                                      <a:solidFill>
                                        <a:srgbClr val="C00000"/>
                                      </a:solidFill>
                                      <a:latin typeface="Cambria Math" panose="02040503050406030204" pitchFamily="18" charset="0"/>
                                      <a:ea typeface="Cambria Math" panose="02040503050406030204" pitchFamily="18" charset="0"/>
                                    </a:rPr>
                                    <m:t>𝜃</m:t>
                                  </m:r>
                                </m:sub>
                              </m:sSub>
                              <m:d>
                                <m:dPr>
                                  <m:ctrlPr>
                                    <a:rPr lang="en-US" sz="1800" i="1">
                                      <a:solidFill>
                                        <a:srgbClr val="C00000"/>
                                      </a:solidFill>
                                      <a:latin typeface="Cambria Math" panose="02040503050406030204" pitchFamily="18" charset="0"/>
                                      <a:ea typeface="Cambria Math" panose="02040503050406030204" pitchFamily="18" charset="0"/>
                                    </a:rPr>
                                  </m:ctrlPr>
                                </m:dPr>
                                <m:e>
                                  <m:r>
                                    <a:rPr lang="en-US" sz="1800" b="0" i="1" smtClean="0">
                                      <a:latin typeface="Cambria Math" panose="02040503050406030204" pitchFamily="18" charset="0"/>
                                    </a:rPr>
                                    <m:t>𝑋</m:t>
                                  </m:r>
                                </m:e>
                              </m:d>
                            </m:den>
                          </m:f>
                        </m:e>
                      </m:d>
                      <m:r>
                        <a:rPr lang="en-US" sz="1800" b="0" i="1" smtClean="0">
                          <a:latin typeface="Cambria Math" panose="02040503050406030204" pitchFamily="18" charset="0"/>
                        </a:rPr>
                        <m:t>+</m:t>
                      </m:r>
                      <m:f>
                        <m:fPr>
                          <m:ctrlPr>
                            <a:rPr lang="en-US" sz="1800" i="1">
                              <a:latin typeface="Cambria Math" panose="02040503050406030204" pitchFamily="18" charset="0"/>
                            </a:rPr>
                          </m:ctrlPr>
                        </m:fPr>
                        <m:num>
                          <m:r>
                            <a:rPr lang="en-US" sz="1800" i="1">
                              <a:latin typeface="Cambria Math" panose="02040503050406030204" pitchFamily="18" charset="0"/>
                            </a:rPr>
                            <m:t>1</m:t>
                          </m:r>
                        </m:num>
                        <m:den>
                          <m:r>
                            <a:rPr lang="en-US" sz="1800" i="1">
                              <a:latin typeface="Cambria Math" panose="02040503050406030204" pitchFamily="18" charset="0"/>
                            </a:rPr>
                            <m:t>2</m:t>
                          </m:r>
                        </m:den>
                      </m:f>
                      <m:r>
                        <a:rPr lang="en-US" sz="1800" b="0" i="1" smtClean="0">
                          <a:latin typeface="Cambria Math" panose="02040503050406030204" pitchFamily="18" charset="0"/>
                        </a:rPr>
                        <m:t> </m:t>
                      </m:r>
                      <m:limLow>
                        <m:limLowPr>
                          <m:ctrlPr>
                            <a:rPr lang="en-US" sz="1800" i="1">
                              <a:latin typeface="Cambria Math" panose="02040503050406030204" pitchFamily="18" charset="0"/>
                            </a:rPr>
                          </m:ctrlPr>
                        </m:limLowPr>
                        <m:e>
                          <m:r>
                            <a:rPr lang="en-US" sz="1800" i="1">
                              <a:latin typeface="Cambria Math" panose="02040503050406030204" pitchFamily="18" charset="0"/>
                            </a:rPr>
                            <m:t>𝔼</m:t>
                          </m:r>
                        </m:e>
                        <m:lim>
                          <m:r>
                            <a:rPr lang="en-US" sz="1800" b="0" i="1" smtClean="0">
                              <a:solidFill>
                                <a:srgbClr val="C00000"/>
                              </a:solidFill>
                              <a:latin typeface="Cambria Math" panose="02040503050406030204" pitchFamily="18" charset="0"/>
                            </a:rPr>
                            <m:t>𝑌</m:t>
                          </m:r>
                          <m:r>
                            <a:rPr lang="en-US" sz="1800" i="1">
                              <a:latin typeface="Cambria Math" panose="02040503050406030204" pitchFamily="18" charset="0"/>
                            </a:rPr>
                            <m:t>~</m:t>
                          </m:r>
                          <m:r>
                            <a:rPr lang="en-US" sz="1800" b="0" i="1" smtClean="0">
                              <a:solidFill>
                                <a:srgbClr val="C00000"/>
                              </a:solidFill>
                              <a:latin typeface="Cambria Math" panose="02040503050406030204" pitchFamily="18" charset="0"/>
                            </a:rPr>
                            <m:t>ℚ</m:t>
                          </m:r>
                        </m:lim>
                      </m:limLow>
                      <m:d>
                        <m:dPr>
                          <m:begChr m:val="["/>
                          <m:endChr m:val="]"/>
                          <m:ctrlPr>
                            <a:rPr lang="en-US" sz="1800" i="1">
                              <a:latin typeface="Cambria Math" panose="02040503050406030204" pitchFamily="18" charset="0"/>
                            </a:rPr>
                          </m:ctrlPr>
                        </m:dPr>
                        <m:e>
                          <m:r>
                            <m:rPr>
                              <m:sty m:val="p"/>
                            </m:rPr>
                            <a:rPr lang="en-US" sz="1800">
                              <a:latin typeface="Cambria Math" panose="02040503050406030204" pitchFamily="18" charset="0"/>
                            </a:rPr>
                            <m:t>log</m:t>
                          </m:r>
                          <m:f>
                            <m:fPr>
                              <m:ctrlPr>
                                <a:rPr lang="en-US" sz="1800" i="1">
                                  <a:latin typeface="Cambria Math" panose="02040503050406030204" pitchFamily="18" charset="0"/>
                                </a:rPr>
                              </m:ctrlPr>
                            </m:fPr>
                            <m:num>
                              <m:sSub>
                                <m:sSubPr>
                                  <m:ctrlPr>
                                    <a:rPr lang="en-US" sz="1800" i="1" smtClean="0">
                                      <a:solidFill>
                                        <a:srgbClr val="C00000"/>
                                      </a:solidFill>
                                      <a:latin typeface="Cambria Math" panose="02040503050406030204" pitchFamily="18" charset="0"/>
                                    </a:rPr>
                                  </m:ctrlPr>
                                </m:sSubPr>
                                <m:e>
                                  <m:r>
                                    <a:rPr lang="en-US" sz="1800" b="0" i="1" smtClean="0">
                                      <a:solidFill>
                                        <a:srgbClr val="C00000"/>
                                      </a:solidFill>
                                      <a:latin typeface="Cambria Math" panose="02040503050406030204" pitchFamily="18" charset="0"/>
                                    </a:rPr>
                                    <m:t>𝑞</m:t>
                                  </m:r>
                                </m:e>
                                <m:sub>
                                  <m:r>
                                    <a:rPr lang="en-US" sz="1800" b="0" i="1" smtClean="0">
                                      <a:solidFill>
                                        <a:srgbClr val="C00000"/>
                                      </a:solidFill>
                                      <a:latin typeface="Cambria Math" panose="02040503050406030204" pitchFamily="18" charset="0"/>
                                    </a:rPr>
                                    <m:t>𝜃</m:t>
                                  </m:r>
                                </m:sub>
                              </m:sSub>
                              <m:d>
                                <m:dPr>
                                  <m:ctrlPr>
                                    <a:rPr lang="en-US" sz="1800" i="1">
                                      <a:latin typeface="Cambria Math" panose="02040503050406030204" pitchFamily="18" charset="0"/>
                                    </a:rPr>
                                  </m:ctrlPr>
                                </m:dPr>
                                <m:e>
                                  <m:r>
                                    <a:rPr lang="en-US" sz="1800" i="1">
                                      <a:latin typeface="Cambria Math" panose="02040503050406030204" pitchFamily="18" charset="0"/>
                                    </a:rPr>
                                    <m:t>𝑋</m:t>
                                  </m:r>
                                </m:e>
                              </m:d>
                            </m:num>
                            <m:den>
                              <m:r>
                                <a:rPr lang="en-US" sz="1800" b="0" i="1" smtClean="0">
                                  <a:solidFill>
                                    <a:srgbClr val="0070C0"/>
                                  </a:solidFill>
                                  <a:latin typeface="Cambria Math" panose="02040503050406030204" pitchFamily="18" charset="0"/>
                                </a:rPr>
                                <m:t>𝑝</m:t>
                              </m:r>
                              <m:d>
                                <m:dPr>
                                  <m:ctrlPr>
                                    <a:rPr lang="en-US" sz="1800" i="1">
                                      <a:solidFill>
                                        <a:srgbClr val="0070C0"/>
                                      </a:solidFill>
                                      <a:latin typeface="Cambria Math" panose="02040503050406030204" pitchFamily="18" charset="0"/>
                                    </a:rPr>
                                  </m:ctrlPr>
                                </m:dPr>
                                <m:e>
                                  <m:r>
                                    <m:rPr>
                                      <m:sty m:val="p"/>
                                    </m:rPr>
                                    <a:rPr lang="en-US" sz="1800">
                                      <a:latin typeface="Cambria Math" panose="02040503050406030204" pitchFamily="18" charset="0"/>
                                    </a:rPr>
                                    <m:t>X</m:t>
                                  </m:r>
                                </m:e>
                              </m:d>
                              <m:r>
                                <a:rPr lang="en-US" sz="1800" i="1">
                                  <a:latin typeface="Cambria Math" panose="02040503050406030204" pitchFamily="18" charset="0"/>
                                </a:rPr>
                                <m:t>+</m:t>
                              </m:r>
                              <m:sSub>
                                <m:sSubPr>
                                  <m:ctrlPr>
                                    <a:rPr lang="en-US" sz="1800" i="1">
                                      <a:latin typeface="Cambria Math" panose="02040503050406030204" pitchFamily="18" charset="0"/>
                                    </a:rPr>
                                  </m:ctrlPr>
                                </m:sSubPr>
                                <m:e>
                                  <m:r>
                                    <a:rPr lang="en-US" sz="1800" i="1">
                                      <a:solidFill>
                                        <a:srgbClr val="C00000"/>
                                      </a:solidFill>
                                      <a:latin typeface="Cambria Math" panose="02040503050406030204" pitchFamily="18" charset="0"/>
                                    </a:rPr>
                                    <m:t>𝑞</m:t>
                                  </m:r>
                                </m:e>
                                <m:sub>
                                  <m:r>
                                    <a:rPr lang="en-US" sz="1800" i="1">
                                      <a:solidFill>
                                        <a:srgbClr val="C00000"/>
                                      </a:solidFill>
                                      <a:latin typeface="Cambria Math" panose="02040503050406030204" pitchFamily="18" charset="0"/>
                                      <a:ea typeface="Cambria Math" panose="02040503050406030204" pitchFamily="18" charset="0"/>
                                    </a:rPr>
                                    <m:t>𝜃</m:t>
                                  </m:r>
                                </m:sub>
                              </m:sSub>
                              <m:d>
                                <m:dPr>
                                  <m:ctrlPr>
                                    <a:rPr lang="en-US" sz="1800" i="1">
                                      <a:solidFill>
                                        <a:srgbClr val="C00000"/>
                                      </a:solidFill>
                                      <a:latin typeface="Cambria Math" panose="02040503050406030204" pitchFamily="18" charset="0"/>
                                      <a:ea typeface="Cambria Math" panose="02040503050406030204" pitchFamily="18" charset="0"/>
                                    </a:rPr>
                                  </m:ctrlPr>
                                </m:dPr>
                                <m:e>
                                  <m:r>
                                    <a:rPr lang="en-US" sz="1800" i="1">
                                      <a:latin typeface="Cambria Math" panose="02040503050406030204" pitchFamily="18" charset="0"/>
                                    </a:rPr>
                                    <m:t>𝑋</m:t>
                                  </m:r>
                                </m:e>
                              </m:d>
                            </m:den>
                          </m:f>
                        </m:e>
                      </m:d>
                    </m:oMath>
                  </m:oMathPara>
                </a14:m>
                <a:endParaRPr lang="en-US" sz="1800" dirty="0"/>
              </a:p>
              <a:p>
                <a:pPr marL="0" indent="0">
                  <a:buNone/>
                </a:pPr>
                <a:br>
                  <a:rPr lang="en-US" sz="1800" dirty="0"/>
                </a:br>
                <a:r>
                  <a:rPr lang="en-US" sz="1800" dirty="0"/>
                  <a:t>   which is </a:t>
                </a:r>
                <a14:m>
                  <m:oMath xmlns:m="http://schemas.openxmlformats.org/officeDocument/2006/math">
                    <m:r>
                      <m:rPr>
                        <m:sty m:val="p"/>
                      </m:rPr>
                      <a:rPr lang="en-US" sz="1800" b="0" i="0" smtClean="0">
                        <a:latin typeface="Cambria Math" panose="02040503050406030204" pitchFamily="18" charset="0"/>
                      </a:rPr>
                      <m:t>JS</m:t>
                    </m:r>
                    <m:d>
                      <m:dPr>
                        <m:ctrlPr>
                          <a:rPr lang="en-US" sz="1800" b="0" i="1" smtClean="0">
                            <a:latin typeface="Cambria Math" panose="02040503050406030204" pitchFamily="18" charset="0"/>
                          </a:rPr>
                        </m:ctrlPr>
                      </m:dPr>
                      <m:e>
                        <m:r>
                          <a:rPr lang="en-US" sz="1800" b="0" i="1" smtClean="0">
                            <a:solidFill>
                              <a:srgbClr val="0070C0"/>
                            </a:solidFill>
                            <a:latin typeface="Cambria Math" panose="02040503050406030204" pitchFamily="18" charset="0"/>
                          </a:rPr>
                          <m:t>ℙ</m:t>
                        </m:r>
                        <m:r>
                          <a:rPr lang="en-US" sz="1800" b="0" i="1" smtClean="0">
                            <a:latin typeface="Cambria Math" panose="02040503050406030204" pitchFamily="18" charset="0"/>
                          </a:rPr>
                          <m:t>, </m:t>
                        </m:r>
                        <m:r>
                          <a:rPr lang="en-US" sz="1800" b="0" i="1" smtClean="0">
                            <a:solidFill>
                              <a:srgbClr val="C00000"/>
                            </a:solidFill>
                            <a:latin typeface="Cambria Math" panose="02040503050406030204" pitchFamily="18" charset="0"/>
                          </a:rPr>
                          <m:t>ℚ</m:t>
                        </m:r>
                      </m:e>
                    </m:d>
                    <m:r>
                      <a:rPr lang="en-US" sz="1800" b="0" i="0" smtClean="0">
                        <a:latin typeface="Cambria Math" panose="02040503050406030204" pitchFamily="18" charset="0"/>
                      </a:rPr>
                      <m:t>−</m:t>
                    </m:r>
                    <m:r>
                      <m:rPr>
                        <m:sty m:val="p"/>
                      </m:rPr>
                      <a:rPr lang="en-US" sz="1800" b="0" i="0" smtClean="0">
                        <a:latin typeface="Cambria Math" panose="02040503050406030204" pitchFamily="18" charset="0"/>
                      </a:rPr>
                      <m:t>log</m:t>
                    </m:r>
                    <m:r>
                      <a:rPr lang="en-US" sz="1800" b="0" i="0" smtClean="0">
                        <a:latin typeface="Cambria Math" panose="02040503050406030204" pitchFamily="18" charset="0"/>
                      </a:rPr>
                      <m:t> 2</m:t>
                    </m:r>
                  </m:oMath>
                </a14:m>
                <a:r>
                  <a:rPr lang="en-US" sz="1800" dirty="0"/>
                  <a:t>.</a:t>
                </a:r>
              </a:p>
              <a:p>
                <a:pPr>
                  <a:buFont typeface="Wingdings" pitchFamily="2" charset="2"/>
                  <a:buChar char="§"/>
                </a:pPr>
                <a:r>
                  <a:rPr lang="en-US" sz="1800" b="1" dirty="0">
                    <a:solidFill>
                      <a:srgbClr val="0070C0"/>
                    </a:solidFill>
                  </a:rPr>
                  <a:t>Jensen-Shannon Divergence:  </a:t>
                </a:r>
                <a14:m>
                  <m:oMath xmlns:m="http://schemas.openxmlformats.org/officeDocument/2006/math">
                    <m:r>
                      <m:rPr>
                        <m:sty m:val="p"/>
                      </m:rPr>
                      <a:rPr lang="en-US" sz="1800" b="0" i="0" smtClean="0">
                        <a:latin typeface="Cambria Math" panose="02040503050406030204" pitchFamily="18" charset="0"/>
                      </a:rPr>
                      <m:t>JS</m:t>
                    </m:r>
                    <m:d>
                      <m:dPr>
                        <m:ctrlPr>
                          <a:rPr lang="en-US" sz="1800" b="0" i="1" smtClean="0">
                            <a:latin typeface="Cambria Math" panose="02040503050406030204" pitchFamily="18" charset="0"/>
                          </a:rPr>
                        </m:ctrlPr>
                      </m:dPr>
                      <m:e>
                        <m:r>
                          <a:rPr lang="en-US" sz="1800" b="0" i="1" smtClean="0">
                            <a:solidFill>
                              <a:srgbClr val="0070C0"/>
                            </a:solidFill>
                            <a:latin typeface="Cambria Math" panose="02040503050406030204" pitchFamily="18" charset="0"/>
                          </a:rPr>
                          <m:t>ℙ</m:t>
                        </m:r>
                        <m:r>
                          <a:rPr lang="en-US" sz="1800" b="0" i="1" smtClean="0">
                            <a:latin typeface="Cambria Math" panose="02040503050406030204" pitchFamily="18" charset="0"/>
                          </a:rPr>
                          <m:t>, </m:t>
                        </m:r>
                        <m:r>
                          <a:rPr lang="en-US" sz="1800" b="0" i="1" smtClean="0">
                            <a:solidFill>
                              <a:srgbClr val="C00000"/>
                            </a:solidFill>
                            <a:latin typeface="Cambria Math" panose="02040503050406030204" pitchFamily="18" charset="0"/>
                          </a:rPr>
                          <m:t>ℚ</m:t>
                        </m:r>
                      </m:e>
                    </m:d>
                    <m:r>
                      <a:rPr lang="en-US" sz="1800" b="0" i="0" smtClean="0">
                        <a:latin typeface="Cambria Math" panose="02040503050406030204" pitchFamily="18" charset="0"/>
                      </a:rPr>
                      <m:t>=</m:t>
                    </m:r>
                    <m:f>
                      <m:fPr>
                        <m:ctrlPr>
                          <a:rPr lang="en-US" sz="1800" i="1" smtClean="0">
                            <a:latin typeface="Cambria Math" panose="02040503050406030204" pitchFamily="18" charset="0"/>
                          </a:rPr>
                        </m:ctrlPr>
                      </m:fPr>
                      <m:num>
                        <m:r>
                          <a:rPr lang="en-US" sz="1800" b="0" i="1" smtClean="0">
                            <a:latin typeface="Cambria Math" panose="02040503050406030204" pitchFamily="18" charset="0"/>
                          </a:rPr>
                          <m:t>1</m:t>
                        </m:r>
                      </m:num>
                      <m:den>
                        <m:r>
                          <a:rPr lang="en-US" sz="1800" b="0" i="1" smtClean="0">
                            <a:latin typeface="Cambria Math" panose="02040503050406030204" pitchFamily="18" charset="0"/>
                          </a:rPr>
                          <m:t>2</m:t>
                        </m:r>
                      </m:den>
                    </m:f>
                    <m:nary>
                      <m:naryPr>
                        <m:limLoc m:val="undOvr"/>
                        <m:subHide m:val="on"/>
                        <m:supHide m:val="on"/>
                        <m:ctrlPr>
                          <a:rPr lang="en-US" sz="1800" i="1" smtClean="0">
                            <a:latin typeface="Cambria Math" panose="02040503050406030204" pitchFamily="18" charset="0"/>
                          </a:rPr>
                        </m:ctrlPr>
                      </m:naryPr>
                      <m:sub/>
                      <m:sup/>
                      <m:e>
                        <m:r>
                          <a:rPr lang="en-US" sz="1800" b="0" i="1" smtClean="0">
                            <a:solidFill>
                              <a:srgbClr val="0070C0"/>
                            </a:solidFill>
                            <a:latin typeface="Cambria Math" panose="02040503050406030204" pitchFamily="18" charset="0"/>
                          </a:rPr>
                          <m:t>𝑝</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𝑥</m:t>
                            </m:r>
                          </m:e>
                        </m:d>
                        <m:r>
                          <m:rPr>
                            <m:sty m:val="p"/>
                          </m:rPr>
                          <a:rPr lang="en-US" sz="1800" b="0" i="0" smtClean="0">
                            <a:latin typeface="Cambria Math" panose="02040503050406030204" pitchFamily="18" charset="0"/>
                          </a:rPr>
                          <m:t>log</m:t>
                        </m:r>
                        <m:r>
                          <a:rPr lang="en-US" sz="1800" b="0" i="1" smtClean="0">
                            <a:latin typeface="Cambria Math" panose="02040503050406030204" pitchFamily="18" charset="0"/>
                          </a:rPr>
                          <m:t> </m:t>
                        </m:r>
                        <m:f>
                          <m:fPr>
                            <m:ctrlPr>
                              <a:rPr lang="en-US" sz="1800" b="0" i="1" smtClean="0">
                                <a:latin typeface="Cambria Math" panose="02040503050406030204" pitchFamily="18" charset="0"/>
                              </a:rPr>
                            </m:ctrlPr>
                          </m:fPr>
                          <m:num>
                            <m:r>
                              <a:rPr lang="en-US" sz="1800" b="0" i="1" smtClean="0">
                                <a:solidFill>
                                  <a:srgbClr val="0070C0"/>
                                </a:solidFill>
                                <a:latin typeface="Cambria Math" panose="02040503050406030204" pitchFamily="18" charset="0"/>
                              </a:rPr>
                              <m:t>𝑝</m:t>
                            </m:r>
                            <m:r>
                              <a:rPr lang="en-US" sz="1800" b="0" i="1" smtClean="0">
                                <a:latin typeface="Cambria Math" panose="02040503050406030204" pitchFamily="18" charset="0"/>
                              </a:rPr>
                              <m:t>(</m:t>
                            </m:r>
                            <m:r>
                              <a:rPr lang="en-US" sz="1800" b="0" i="1" smtClean="0">
                                <a:latin typeface="Cambria Math" panose="02040503050406030204" pitchFamily="18" charset="0"/>
                              </a:rPr>
                              <m:t>𝑥</m:t>
                            </m:r>
                            <m:r>
                              <a:rPr lang="en-US" sz="1800" b="0" i="1" smtClean="0">
                                <a:latin typeface="Cambria Math" panose="02040503050406030204" pitchFamily="18" charset="0"/>
                              </a:rPr>
                              <m:t>)</m:t>
                            </m:r>
                          </m:num>
                          <m:den>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1</m:t>
                                </m:r>
                              </m:num>
                              <m:den>
                                <m:r>
                                  <a:rPr lang="en-US" sz="1800" b="0" i="1" smtClean="0">
                                    <a:latin typeface="Cambria Math" panose="02040503050406030204" pitchFamily="18" charset="0"/>
                                  </a:rPr>
                                  <m:t>2</m:t>
                                </m:r>
                              </m:den>
                            </m:f>
                            <m:r>
                              <a:rPr lang="en-US" sz="1800" b="0" i="1" smtClean="0">
                                <a:solidFill>
                                  <a:srgbClr val="0070C0"/>
                                </a:solidFill>
                                <a:latin typeface="Cambria Math" panose="02040503050406030204" pitchFamily="18" charset="0"/>
                              </a:rPr>
                              <m:t>𝑝</m:t>
                            </m:r>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𝑥</m:t>
                                </m:r>
                              </m:e>
                            </m:d>
                            <m:r>
                              <a:rPr lang="en-US" sz="1800" b="0" i="1" smtClean="0">
                                <a:latin typeface="Cambria Math" panose="02040503050406030204" pitchFamily="18" charset="0"/>
                              </a:rPr>
                              <m:t>+</m:t>
                            </m:r>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1</m:t>
                                </m:r>
                              </m:num>
                              <m:den>
                                <m:r>
                                  <a:rPr lang="en-US" sz="1800" b="0" i="1" smtClean="0">
                                    <a:latin typeface="Cambria Math" panose="02040503050406030204" pitchFamily="18" charset="0"/>
                                  </a:rPr>
                                  <m:t>2</m:t>
                                </m:r>
                              </m:den>
                            </m:f>
                            <m:sSub>
                              <m:sSubPr>
                                <m:ctrlPr>
                                  <a:rPr lang="en-US" sz="1800" b="0" i="1" smtClean="0">
                                    <a:latin typeface="Cambria Math" panose="02040503050406030204" pitchFamily="18" charset="0"/>
                                  </a:rPr>
                                </m:ctrlPr>
                              </m:sSubPr>
                              <m:e>
                                <m:r>
                                  <a:rPr lang="en-US" sz="1800" b="0" i="1" smtClean="0">
                                    <a:solidFill>
                                      <a:srgbClr val="C00000"/>
                                    </a:solidFill>
                                    <a:latin typeface="Cambria Math" panose="02040503050406030204" pitchFamily="18" charset="0"/>
                                  </a:rPr>
                                  <m:t>𝑞</m:t>
                                </m:r>
                              </m:e>
                              <m:sub>
                                <m:r>
                                  <a:rPr lang="en-US" sz="1800" b="0" i="1" smtClean="0">
                                    <a:latin typeface="Cambria Math" panose="02040503050406030204" pitchFamily="18" charset="0"/>
                                  </a:rPr>
                                  <m:t>𝜃</m:t>
                                </m:r>
                              </m:sub>
                            </m:sSub>
                            <m:r>
                              <a:rPr lang="en-US" sz="1800" b="0" i="1" smtClean="0">
                                <a:latin typeface="Cambria Math" panose="02040503050406030204" pitchFamily="18" charset="0"/>
                              </a:rPr>
                              <m:t>(</m:t>
                            </m:r>
                            <m:r>
                              <a:rPr lang="en-US" sz="1800" b="0" i="1" smtClean="0">
                                <a:latin typeface="Cambria Math" panose="02040503050406030204" pitchFamily="18" charset="0"/>
                              </a:rPr>
                              <m:t>𝑥</m:t>
                            </m:r>
                            <m:r>
                              <a:rPr lang="en-US" sz="1800" b="0" i="1" smtClean="0">
                                <a:latin typeface="Cambria Math" panose="02040503050406030204" pitchFamily="18" charset="0"/>
                              </a:rPr>
                              <m:t>)</m:t>
                            </m:r>
                          </m:den>
                        </m:f>
                        <m:r>
                          <a:rPr lang="en-US" sz="1800" b="0" i="1" smtClean="0">
                            <a:latin typeface="Cambria Math" panose="02040503050406030204" pitchFamily="18" charset="0"/>
                          </a:rPr>
                          <m:t>𝑑𝑥</m:t>
                        </m:r>
                        <m:r>
                          <a:rPr lang="en-US" sz="1800" b="0" i="1" smtClean="0">
                            <a:latin typeface="Cambria Math" panose="02040503050406030204" pitchFamily="18" charset="0"/>
                          </a:rPr>
                          <m:t>+</m:t>
                        </m:r>
                      </m:e>
                    </m:nary>
                  </m:oMath>
                </a14:m>
                <a:r>
                  <a:rPr lang="en-US" sz="1800" dirty="0"/>
                  <a:t> </a:t>
                </a:r>
                <a14:m>
                  <m:oMath xmlns:m="http://schemas.openxmlformats.org/officeDocument/2006/math">
                    <m:f>
                      <m:fPr>
                        <m:ctrlPr>
                          <a:rPr lang="en-US" sz="1800" i="1">
                            <a:latin typeface="Cambria Math" panose="02040503050406030204" pitchFamily="18" charset="0"/>
                          </a:rPr>
                        </m:ctrlPr>
                      </m:fPr>
                      <m:num>
                        <m:r>
                          <a:rPr lang="en-US" sz="1800" i="1">
                            <a:latin typeface="Cambria Math" panose="02040503050406030204" pitchFamily="18" charset="0"/>
                          </a:rPr>
                          <m:t>1</m:t>
                        </m:r>
                      </m:num>
                      <m:den>
                        <m:r>
                          <a:rPr lang="en-US" sz="1800" i="1">
                            <a:latin typeface="Cambria Math" panose="02040503050406030204" pitchFamily="18" charset="0"/>
                          </a:rPr>
                          <m:t>2</m:t>
                        </m:r>
                      </m:den>
                    </m:f>
                    <m:nary>
                      <m:naryPr>
                        <m:limLoc m:val="undOvr"/>
                        <m:subHide m:val="on"/>
                        <m:supHide m:val="on"/>
                        <m:ctrlPr>
                          <a:rPr lang="en-US" sz="1800" i="1">
                            <a:latin typeface="Cambria Math" panose="02040503050406030204" pitchFamily="18" charset="0"/>
                          </a:rPr>
                        </m:ctrlPr>
                      </m:naryPr>
                      <m:sub/>
                      <m:sup/>
                      <m:e>
                        <m:sSub>
                          <m:sSubPr>
                            <m:ctrlPr>
                              <a:rPr lang="en-US" sz="1800" i="1">
                                <a:latin typeface="Cambria Math" panose="02040503050406030204" pitchFamily="18" charset="0"/>
                              </a:rPr>
                            </m:ctrlPr>
                          </m:sSubPr>
                          <m:e>
                            <m:r>
                              <a:rPr lang="en-US" sz="1800" i="1">
                                <a:solidFill>
                                  <a:srgbClr val="C00000"/>
                                </a:solidFill>
                                <a:latin typeface="Cambria Math" panose="02040503050406030204" pitchFamily="18" charset="0"/>
                              </a:rPr>
                              <m:t>𝑞</m:t>
                            </m:r>
                          </m:e>
                          <m:sub>
                            <m:r>
                              <a:rPr lang="en-US" sz="1800" i="1">
                                <a:latin typeface="Cambria Math" panose="02040503050406030204" pitchFamily="18" charset="0"/>
                              </a:rPr>
                              <m:t>𝜃</m:t>
                            </m:r>
                          </m:sub>
                        </m:sSub>
                        <m:d>
                          <m:dPr>
                            <m:ctrlPr>
                              <a:rPr lang="en-US" sz="1800" i="1">
                                <a:latin typeface="Cambria Math" panose="02040503050406030204" pitchFamily="18" charset="0"/>
                              </a:rPr>
                            </m:ctrlPr>
                          </m:dPr>
                          <m:e>
                            <m:r>
                              <a:rPr lang="en-US" sz="1800" i="1">
                                <a:latin typeface="Cambria Math" panose="02040503050406030204" pitchFamily="18" charset="0"/>
                              </a:rPr>
                              <m:t>𝑥</m:t>
                            </m:r>
                          </m:e>
                        </m:d>
                        <m:r>
                          <m:rPr>
                            <m:sty m:val="p"/>
                          </m:rPr>
                          <a:rPr lang="en-US" sz="1800">
                            <a:latin typeface="Cambria Math" panose="02040503050406030204" pitchFamily="18" charset="0"/>
                          </a:rPr>
                          <m:t>log</m:t>
                        </m:r>
                        <m:r>
                          <a:rPr lang="en-US" sz="1800" i="1">
                            <a:latin typeface="Cambria Math" panose="02040503050406030204" pitchFamily="18" charset="0"/>
                          </a:rPr>
                          <m:t> </m:t>
                        </m:r>
                        <m:f>
                          <m:fPr>
                            <m:ctrlPr>
                              <a:rPr lang="en-US" sz="1800" i="1">
                                <a:latin typeface="Cambria Math" panose="02040503050406030204" pitchFamily="18" charset="0"/>
                              </a:rPr>
                            </m:ctrlPr>
                          </m:fPr>
                          <m:num>
                            <m:sSub>
                              <m:sSubPr>
                                <m:ctrlPr>
                                  <a:rPr lang="en-US" sz="1800" i="1">
                                    <a:latin typeface="Cambria Math" panose="02040503050406030204" pitchFamily="18" charset="0"/>
                                  </a:rPr>
                                </m:ctrlPr>
                              </m:sSubPr>
                              <m:e>
                                <m:r>
                                  <a:rPr lang="en-US" sz="1800" i="1">
                                    <a:solidFill>
                                      <a:srgbClr val="C00000"/>
                                    </a:solidFill>
                                    <a:latin typeface="Cambria Math" panose="02040503050406030204" pitchFamily="18" charset="0"/>
                                  </a:rPr>
                                  <m:t>𝑞</m:t>
                                </m:r>
                              </m:e>
                              <m:sub>
                                <m:r>
                                  <a:rPr lang="en-US" sz="1800" i="1">
                                    <a:latin typeface="Cambria Math" panose="02040503050406030204" pitchFamily="18" charset="0"/>
                                  </a:rPr>
                                  <m:t>𝜃</m:t>
                                </m:r>
                              </m:sub>
                            </m:sSub>
                            <m:r>
                              <a:rPr lang="en-US" sz="1800" i="1">
                                <a:latin typeface="Cambria Math" panose="02040503050406030204" pitchFamily="18" charset="0"/>
                              </a:rPr>
                              <m:t>(</m:t>
                            </m:r>
                            <m:r>
                              <a:rPr lang="en-US" sz="1800" i="1">
                                <a:latin typeface="Cambria Math" panose="02040503050406030204" pitchFamily="18" charset="0"/>
                              </a:rPr>
                              <m:t>𝑥</m:t>
                            </m:r>
                            <m:r>
                              <a:rPr lang="en-US" sz="1800" i="1">
                                <a:latin typeface="Cambria Math" panose="02040503050406030204" pitchFamily="18" charset="0"/>
                              </a:rPr>
                              <m:t>)</m:t>
                            </m:r>
                          </m:num>
                          <m:den>
                            <m:f>
                              <m:fPr>
                                <m:ctrlPr>
                                  <a:rPr lang="en-US" sz="1800" i="1">
                                    <a:latin typeface="Cambria Math" panose="02040503050406030204" pitchFamily="18" charset="0"/>
                                  </a:rPr>
                                </m:ctrlPr>
                              </m:fPr>
                              <m:num>
                                <m:r>
                                  <a:rPr lang="en-US" sz="1800" i="1">
                                    <a:latin typeface="Cambria Math" panose="02040503050406030204" pitchFamily="18" charset="0"/>
                                  </a:rPr>
                                  <m:t>1</m:t>
                                </m:r>
                              </m:num>
                              <m:den>
                                <m:r>
                                  <a:rPr lang="en-US" sz="1800" i="1">
                                    <a:latin typeface="Cambria Math" panose="02040503050406030204" pitchFamily="18" charset="0"/>
                                  </a:rPr>
                                  <m:t>2</m:t>
                                </m:r>
                              </m:den>
                            </m:f>
                            <m:r>
                              <a:rPr lang="en-US" sz="1800" i="1">
                                <a:solidFill>
                                  <a:srgbClr val="0070C0"/>
                                </a:solidFill>
                                <a:latin typeface="Cambria Math" panose="02040503050406030204" pitchFamily="18" charset="0"/>
                              </a:rPr>
                              <m:t>𝑝</m:t>
                            </m:r>
                            <m:d>
                              <m:dPr>
                                <m:ctrlPr>
                                  <a:rPr lang="en-US" sz="1800" i="1">
                                    <a:latin typeface="Cambria Math" panose="02040503050406030204" pitchFamily="18" charset="0"/>
                                  </a:rPr>
                                </m:ctrlPr>
                              </m:dPr>
                              <m:e>
                                <m:r>
                                  <a:rPr lang="en-US" sz="1800" i="1">
                                    <a:latin typeface="Cambria Math" panose="02040503050406030204" pitchFamily="18" charset="0"/>
                                  </a:rPr>
                                  <m:t>𝑥</m:t>
                                </m:r>
                              </m:e>
                            </m:d>
                            <m:r>
                              <a:rPr lang="en-US" sz="1800" i="1">
                                <a:latin typeface="Cambria Math" panose="02040503050406030204" pitchFamily="18" charset="0"/>
                              </a:rPr>
                              <m:t>+</m:t>
                            </m:r>
                            <m:f>
                              <m:fPr>
                                <m:ctrlPr>
                                  <a:rPr lang="en-US" sz="1800" i="1">
                                    <a:latin typeface="Cambria Math" panose="02040503050406030204" pitchFamily="18" charset="0"/>
                                  </a:rPr>
                                </m:ctrlPr>
                              </m:fPr>
                              <m:num>
                                <m:r>
                                  <a:rPr lang="en-US" sz="1800" i="1">
                                    <a:latin typeface="Cambria Math" panose="02040503050406030204" pitchFamily="18" charset="0"/>
                                  </a:rPr>
                                  <m:t>1</m:t>
                                </m:r>
                              </m:num>
                              <m:den>
                                <m:r>
                                  <a:rPr lang="en-US" sz="1800" i="1">
                                    <a:latin typeface="Cambria Math" panose="02040503050406030204" pitchFamily="18" charset="0"/>
                                  </a:rPr>
                                  <m:t>2</m:t>
                                </m:r>
                              </m:den>
                            </m:f>
                            <m:sSub>
                              <m:sSubPr>
                                <m:ctrlPr>
                                  <a:rPr lang="en-US" sz="1800" i="1">
                                    <a:latin typeface="Cambria Math" panose="02040503050406030204" pitchFamily="18" charset="0"/>
                                  </a:rPr>
                                </m:ctrlPr>
                              </m:sSubPr>
                              <m:e>
                                <m:r>
                                  <a:rPr lang="en-US" sz="1800" i="1">
                                    <a:solidFill>
                                      <a:srgbClr val="C00000"/>
                                    </a:solidFill>
                                    <a:latin typeface="Cambria Math" panose="02040503050406030204" pitchFamily="18" charset="0"/>
                                  </a:rPr>
                                  <m:t>𝑞</m:t>
                                </m:r>
                              </m:e>
                              <m:sub>
                                <m:r>
                                  <a:rPr lang="en-US" sz="1800" i="1">
                                    <a:latin typeface="Cambria Math" panose="02040503050406030204" pitchFamily="18" charset="0"/>
                                  </a:rPr>
                                  <m:t>𝜃</m:t>
                                </m:r>
                              </m:sub>
                            </m:sSub>
                            <m:r>
                              <a:rPr lang="en-US" sz="1800" i="1">
                                <a:latin typeface="Cambria Math" panose="02040503050406030204" pitchFamily="18" charset="0"/>
                              </a:rPr>
                              <m:t>(</m:t>
                            </m:r>
                            <m:r>
                              <a:rPr lang="en-US" sz="1800" i="1">
                                <a:latin typeface="Cambria Math" panose="02040503050406030204" pitchFamily="18" charset="0"/>
                              </a:rPr>
                              <m:t>𝑥</m:t>
                            </m:r>
                            <m:r>
                              <a:rPr lang="en-US" sz="1800" i="1">
                                <a:latin typeface="Cambria Math" panose="02040503050406030204" pitchFamily="18" charset="0"/>
                              </a:rPr>
                              <m:t>)</m:t>
                            </m:r>
                          </m:den>
                        </m:f>
                        <m:r>
                          <a:rPr lang="en-US" sz="1800" i="1">
                            <a:latin typeface="Cambria Math" panose="02040503050406030204" pitchFamily="18" charset="0"/>
                          </a:rPr>
                          <m:t>𝑑𝑥</m:t>
                        </m:r>
                      </m:e>
                    </m:nary>
                  </m:oMath>
                </a14:m>
                <a:r>
                  <a:rPr lang="en-US" sz="1800" dirty="0"/>
                  <a:t>  </a:t>
                </a:r>
              </a:p>
              <a:p>
                <a:pPr marL="0" indent="0">
                  <a:buNone/>
                </a:pPr>
                <a:r>
                  <a:rPr lang="en-US" sz="1800" b="0" dirty="0"/>
                  <a:t>                                                                          </a:t>
                </a:r>
                <a14:m>
                  <m:oMath xmlns:m="http://schemas.openxmlformats.org/officeDocument/2006/math">
                    <m:r>
                      <a:rPr lang="en-US" sz="1800" b="0" i="1" smtClean="0">
                        <a:latin typeface="Cambria Math" panose="02040503050406030204" pitchFamily="18" charset="0"/>
                      </a:rPr>
                      <m:t>=</m:t>
                    </m:r>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1</m:t>
                        </m:r>
                      </m:num>
                      <m:den>
                        <m:r>
                          <a:rPr lang="en-US" sz="1800" b="0" i="1" smtClean="0">
                            <a:latin typeface="Cambria Math" panose="02040503050406030204" pitchFamily="18" charset="0"/>
                          </a:rPr>
                          <m:t>2</m:t>
                        </m:r>
                      </m:den>
                    </m:f>
                    <m:r>
                      <m:rPr>
                        <m:sty m:val="p"/>
                      </m:rPr>
                      <a:rPr lang="en-US" sz="1800" b="0" i="0" smtClean="0">
                        <a:latin typeface="Cambria Math" panose="02040503050406030204" pitchFamily="18" charset="0"/>
                      </a:rPr>
                      <m:t>KL</m:t>
                    </m:r>
                    <m:d>
                      <m:dPr>
                        <m:ctrlPr>
                          <a:rPr lang="en-US" sz="1800" b="0" i="1" smtClean="0">
                            <a:latin typeface="Cambria Math" panose="02040503050406030204" pitchFamily="18" charset="0"/>
                          </a:rPr>
                        </m:ctrlPr>
                      </m:dPr>
                      <m:e>
                        <m:r>
                          <a:rPr lang="en-US" sz="1800" i="1" smtClean="0">
                            <a:solidFill>
                              <a:srgbClr val="0070C0"/>
                            </a:solidFill>
                            <a:latin typeface="Cambria Math" panose="02040503050406030204" pitchFamily="18" charset="0"/>
                          </a:rPr>
                          <m:t>ℙ</m:t>
                        </m:r>
                        <m:d>
                          <m:dPr>
                            <m:begChr m:val="‖"/>
                            <m:endChr m:val=""/>
                            <m:ctrlPr>
                              <a:rPr lang="en-US" sz="1800" i="1">
                                <a:latin typeface="Cambria Math" panose="02040503050406030204" pitchFamily="18" charset="0"/>
                              </a:rPr>
                            </m:ctrlPr>
                          </m:dPr>
                          <m:e>
                            <m:f>
                              <m:fPr>
                                <m:ctrlPr>
                                  <a:rPr lang="en-US" sz="1800" i="1">
                                    <a:latin typeface="Cambria Math" panose="02040503050406030204" pitchFamily="18" charset="0"/>
                                  </a:rPr>
                                </m:ctrlPr>
                              </m:fPr>
                              <m:num>
                                <m:r>
                                  <a:rPr lang="en-US" sz="1800" i="1" smtClean="0">
                                    <a:solidFill>
                                      <a:srgbClr val="0070C0"/>
                                    </a:solidFill>
                                    <a:latin typeface="Cambria Math" panose="02040503050406030204" pitchFamily="18" charset="0"/>
                                  </a:rPr>
                                  <m:t>ℙ</m:t>
                                </m:r>
                                <m:r>
                                  <a:rPr lang="en-US" sz="1800" i="1">
                                    <a:latin typeface="Cambria Math" panose="02040503050406030204" pitchFamily="18" charset="0"/>
                                  </a:rPr>
                                  <m:t>+</m:t>
                                </m:r>
                                <m:r>
                                  <a:rPr lang="en-US" sz="1800" i="1" smtClean="0">
                                    <a:solidFill>
                                      <a:srgbClr val="C00000"/>
                                    </a:solidFill>
                                    <a:latin typeface="Cambria Math" panose="02040503050406030204" pitchFamily="18" charset="0"/>
                                  </a:rPr>
                                  <m:t>ℚ</m:t>
                                </m:r>
                              </m:num>
                              <m:den>
                                <m:r>
                                  <a:rPr lang="en-US" sz="1800" i="1">
                                    <a:latin typeface="Cambria Math" panose="02040503050406030204" pitchFamily="18" charset="0"/>
                                  </a:rPr>
                                  <m:t>2</m:t>
                                </m:r>
                              </m:den>
                            </m:f>
                          </m:e>
                        </m:d>
                      </m:e>
                    </m:d>
                    <m:r>
                      <a:rPr lang="en-US" sz="1800" b="0" i="1" smtClean="0">
                        <a:latin typeface="Cambria Math" panose="02040503050406030204" pitchFamily="18" charset="0"/>
                      </a:rPr>
                      <m:t>+</m:t>
                    </m:r>
                    <m:f>
                      <m:fPr>
                        <m:ctrlPr>
                          <a:rPr lang="en-US" sz="1800" i="1">
                            <a:latin typeface="Cambria Math" panose="02040503050406030204" pitchFamily="18" charset="0"/>
                          </a:rPr>
                        </m:ctrlPr>
                      </m:fPr>
                      <m:num>
                        <m:r>
                          <a:rPr lang="en-US" sz="1800" i="1">
                            <a:latin typeface="Cambria Math" panose="02040503050406030204" pitchFamily="18" charset="0"/>
                          </a:rPr>
                          <m:t>1</m:t>
                        </m:r>
                      </m:num>
                      <m:den>
                        <m:r>
                          <a:rPr lang="en-US" sz="1800" i="1">
                            <a:latin typeface="Cambria Math" panose="02040503050406030204" pitchFamily="18" charset="0"/>
                          </a:rPr>
                          <m:t>2</m:t>
                        </m:r>
                      </m:den>
                    </m:f>
                    <m:r>
                      <m:rPr>
                        <m:sty m:val="p"/>
                      </m:rPr>
                      <a:rPr lang="en-US" sz="1800">
                        <a:latin typeface="Cambria Math" panose="02040503050406030204" pitchFamily="18" charset="0"/>
                      </a:rPr>
                      <m:t>KL</m:t>
                    </m:r>
                    <m:d>
                      <m:dPr>
                        <m:ctrlPr>
                          <a:rPr lang="en-US" sz="1800" i="1">
                            <a:latin typeface="Cambria Math" panose="02040503050406030204" pitchFamily="18" charset="0"/>
                          </a:rPr>
                        </m:ctrlPr>
                      </m:dPr>
                      <m:e>
                        <m:r>
                          <a:rPr lang="en-US" sz="1800" b="0" i="1" smtClean="0">
                            <a:solidFill>
                              <a:srgbClr val="C00000"/>
                            </a:solidFill>
                            <a:latin typeface="Cambria Math" panose="02040503050406030204" pitchFamily="18" charset="0"/>
                          </a:rPr>
                          <m:t>ℚ</m:t>
                        </m:r>
                        <m:d>
                          <m:dPr>
                            <m:begChr m:val="‖"/>
                            <m:endChr m:val=""/>
                            <m:ctrlPr>
                              <a:rPr lang="en-US" sz="1800" i="1">
                                <a:latin typeface="Cambria Math" panose="02040503050406030204" pitchFamily="18" charset="0"/>
                              </a:rPr>
                            </m:ctrlPr>
                          </m:dPr>
                          <m:e>
                            <m:f>
                              <m:fPr>
                                <m:ctrlPr>
                                  <a:rPr lang="en-US" sz="1800" i="1">
                                    <a:latin typeface="Cambria Math" panose="02040503050406030204" pitchFamily="18" charset="0"/>
                                  </a:rPr>
                                </m:ctrlPr>
                              </m:fPr>
                              <m:num>
                                <m:r>
                                  <a:rPr lang="en-US" sz="1800" i="1" smtClean="0">
                                    <a:solidFill>
                                      <a:srgbClr val="0070C0"/>
                                    </a:solidFill>
                                    <a:latin typeface="Cambria Math" panose="02040503050406030204" pitchFamily="18" charset="0"/>
                                  </a:rPr>
                                  <m:t>ℙ</m:t>
                                </m:r>
                                <m:r>
                                  <a:rPr lang="en-US" sz="1800" i="1">
                                    <a:latin typeface="Cambria Math" panose="02040503050406030204" pitchFamily="18" charset="0"/>
                                  </a:rPr>
                                  <m:t>+</m:t>
                                </m:r>
                                <m:r>
                                  <a:rPr lang="en-US" sz="1800" i="1" smtClean="0">
                                    <a:solidFill>
                                      <a:srgbClr val="C00000"/>
                                    </a:solidFill>
                                    <a:latin typeface="Cambria Math" panose="02040503050406030204" pitchFamily="18" charset="0"/>
                                  </a:rPr>
                                  <m:t>ℚ</m:t>
                                </m:r>
                              </m:num>
                              <m:den>
                                <m:r>
                                  <a:rPr lang="en-US" sz="1800" i="1">
                                    <a:latin typeface="Cambria Math" panose="02040503050406030204" pitchFamily="18" charset="0"/>
                                  </a:rPr>
                                  <m:t>2</m:t>
                                </m:r>
                              </m:den>
                            </m:f>
                          </m:e>
                        </m:d>
                      </m:e>
                    </m:d>
                    <m:r>
                      <a:rPr lang="en-US" sz="1800" b="0" i="1" smtClean="0">
                        <a:latin typeface="Cambria Math" panose="02040503050406030204" pitchFamily="18" charset="0"/>
                      </a:rPr>
                      <m:t>=</m:t>
                    </m:r>
                    <m:r>
                      <a:rPr lang="en-US" sz="1800" b="1" i="0" smtClean="0">
                        <a:latin typeface="Cambria Math" panose="02040503050406030204" pitchFamily="18" charset="0"/>
                      </a:rPr>
                      <m:t>𝐇</m:t>
                    </m:r>
                    <m:d>
                      <m:dPr>
                        <m:begChr m:val="["/>
                        <m:endChr m:val="]"/>
                        <m:ctrlPr>
                          <a:rPr lang="en-US" sz="1800" b="0" i="1" smtClean="0">
                            <a:latin typeface="Cambria Math" panose="02040503050406030204" pitchFamily="18" charset="0"/>
                          </a:rPr>
                        </m:ctrlPr>
                      </m:dPr>
                      <m:e>
                        <m:f>
                          <m:fPr>
                            <m:ctrlPr>
                              <a:rPr lang="en-US" sz="1800" i="1">
                                <a:latin typeface="Cambria Math" panose="02040503050406030204" pitchFamily="18" charset="0"/>
                              </a:rPr>
                            </m:ctrlPr>
                          </m:fPr>
                          <m:num>
                            <m:r>
                              <a:rPr lang="en-US" sz="1800" i="1">
                                <a:solidFill>
                                  <a:srgbClr val="0070C0"/>
                                </a:solidFill>
                                <a:latin typeface="Cambria Math" panose="02040503050406030204" pitchFamily="18" charset="0"/>
                              </a:rPr>
                              <m:t>ℙ</m:t>
                            </m:r>
                            <m:r>
                              <a:rPr lang="en-US" sz="1800" i="1">
                                <a:latin typeface="Cambria Math" panose="02040503050406030204" pitchFamily="18" charset="0"/>
                              </a:rPr>
                              <m:t>+</m:t>
                            </m:r>
                            <m:r>
                              <a:rPr lang="en-US" sz="1800" i="1">
                                <a:solidFill>
                                  <a:srgbClr val="C00000"/>
                                </a:solidFill>
                                <a:latin typeface="Cambria Math" panose="02040503050406030204" pitchFamily="18" charset="0"/>
                              </a:rPr>
                              <m:t>ℚ</m:t>
                            </m:r>
                          </m:num>
                          <m:den>
                            <m:r>
                              <a:rPr lang="en-US" sz="1800" i="1">
                                <a:latin typeface="Cambria Math" panose="02040503050406030204" pitchFamily="18" charset="0"/>
                              </a:rPr>
                              <m:t>2</m:t>
                            </m:r>
                          </m:den>
                        </m:f>
                      </m:e>
                    </m:d>
                    <m:r>
                      <a:rPr lang="en-US" sz="1800" b="0" i="1" smtClean="0">
                        <a:latin typeface="Cambria Math" panose="02040503050406030204" pitchFamily="18" charset="0"/>
                      </a:rPr>
                      <m:t>−</m:t>
                    </m:r>
                    <m:f>
                      <m:fPr>
                        <m:ctrlPr>
                          <a:rPr lang="en-US" sz="1800" b="0" i="1" smtClean="0">
                            <a:latin typeface="Cambria Math" panose="02040503050406030204" pitchFamily="18" charset="0"/>
                          </a:rPr>
                        </m:ctrlPr>
                      </m:fPr>
                      <m:num>
                        <m:r>
                          <a:rPr lang="en-US" sz="1800" b="1" i="0" smtClean="0">
                            <a:latin typeface="Cambria Math" panose="02040503050406030204" pitchFamily="18" charset="0"/>
                          </a:rPr>
                          <m:t>𝐇</m:t>
                        </m:r>
                        <m:d>
                          <m:dPr>
                            <m:ctrlPr>
                              <a:rPr lang="en-US" sz="1800" b="0" i="1" smtClean="0">
                                <a:latin typeface="Cambria Math" panose="02040503050406030204" pitchFamily="18" charset="0"/>
                              </a:rPr>
                            </m:ctrlPr>
                          </m:dPr>
                          <m:e>
                            <m:r>
                              <a:rPr lang="en-US" sz="1800" b="0" i="1" smtClean="0">
                                <a:solidFill>
                                  <a:srgbClr val="0070C0"/>
                                </a:solidFill>
                                <a:latin typeface="Cambria Math" panose="02040503050406030204" pitchFamily="18" charset="0"/>
                              </a:rPr>
                              <m:t>ℙ</m:t>
                            </m:r>
                          </m:e>
                        </m:d>
                        <m:r>
                          <a:rPr lang="en-US" sz="1800" b="0" i="1" smtClean="0">
                            <a:latin typeface="Cambria Math" panose="02040503050406030204" pitchFamily="18" charset="0"/>
                          </a:rPr>
                          <m:t>+</m:t>
                        </m:r>
                        <m:r>
                          <a:rPr lang="en-US" sz="1800" b="1" i="0" smtClean="0">
                            <a:latin typeface="Cambria Math" panose="02040503050406030204" pitchFamily="18" charset="0"/>
                          </a:rPr>
                          <m:t>𝐇</m:t>
                        </m:r>
                        <m:r>
                          <a:rPr lang="en-US" sz="1800" b="0" i="1" smtClean="0">
                            <a:latin typeface="Cambria Math" panose="02040503050406030204" pitchFamily="18" charset="0"/>
                          </a:rPr>
                          <m:t>(</m:t>
                        </m:r>
                        <m:r>
                          <a:rPr lang="en-US" sz="1800" b="0" i="1" smtClean="0">
                            <a:solidFill>
                              <a:srgbClr val="C00000"/>
                            </a:solidFill>
                            <a:latin typeface="Cambria Math" panose="02040503050406030204" pitchFamily="18" charset="0"/>
                          </a:rPr>
                          <m:t>ℚ</m:t>
                        </m:r>
                        <m:r>
                          <a:rPr lang="en-US" sz="1800" b="0" i="1" smtClean="0">
                            <a:latin typeface="Cambria Math" panose="02040503050406030204" pitchFamily="18" charset="0"/>
                          </a:rPr>
                          <m:t>)</m:t>
                        </m:r>
                      </m:num>
                      <m:den>
                        <m:r>
                          <a:rPr lang="en-US" sz="1800" b="0" i="1" smtClean="0">
                            <a:latin typeface="Cambria Math" panose="02040503050406030204" pitchFamily="18" charset="0"/>
                          </a:rPr>
                          <m:t>2</m:t>
                        </m:r>
                      </m:den>
                    </m:f>
                  </m:oMath>
                </a14:m>
                <a:endParaRPr lang="en-US" sz="1800" dirty="0"/>
              </a:p>
              <a:p>
                <a:pPr>
                  <a:buFont typeface="Wingdings" pitchFamily="2" charset="2"/>
                  <a:buChar char="§"/>
                </a:pPr>
                <a:endParaRPr lang="en-US" sz="1800" dirty="0"/>
              </a:p>
              <a:p>
                <a:pPr>
                  <a:buFont typeface="Wingdings" pitchFamily="2" charset="2"/>
                  <a:buChar char="§"/>
                </a:pPr>
                <a:r>
                  <a:rPr lang="en-US" sz="1800" dirty="0"/>
                  <a:t>If </a:t>
                </a:r>
                <a14:m>
                  <m:oMath xmlns:m="http://schemas.openxmlformats.org/officeDocument/2006/math">
                    <m:r>
                      <a:rPr lang="en-US" sz="1800" b="0" i="1" smtClean="0">
                        <a:solidFill>
                          <a:srgbClr val="0070C0"/>
                        </a:solidFill>
                        <a:latin typeface="Cambria Math" panose="02040503050406030204" pitchFamily="18" charset="0"/>
                      </a:rPr>
                      <m:t>ℙ</m:t>
                    </m:r>
                  </m:oMath>
                </a14:m>
                <a:r>
                  <a:rPr lang="en-US" sz="1800" dirty="0"/>
                  <a:t> and </a:t>
                </a:r>
                <a14:m>
                  <m:oMath xmlns:m="http://schemas.openxmlformats.org/officeDocument/2006/math">
                    <m:r>
                      <a:rPr lang="en-US" sz="1800" b="0" i="1" smtClean="0">
                        <a:solidFill>
                          <a:srgbClr val="C00000"/>
                        </a:solidFill>
                        <a:latin typeface="Cambria Math" panose="02040503050406030204" pitchFamily="18" charset="0"/>
                      </a:rPr>
                      <m:t>ℚ</m:t>
                    </m:r>
                  </m:oMath>
                </a14:m>
                <a:r>
                  <a:rPr lang="en-US" sz="1800" dirty="0"/>
                  <a:t> have disjoint support then  </a:t>
                </a:r>
                <a14:m>
                  <m:oMath xmlns:m="http://schemas.openxmlformats.org/officeDocument/2006/math">
                    <m:r>
                      <m:rPr>
                        <m:sty m:val="p"/>
                      </m:rPr>
                      <a:rPr lang="en-US" sz="1800">
                        <a:latin typeface="Cambria Math" panose="02040503050406030204" pitchFamily="18" charset="0"/>
                      </a:rPr>
                      <m:t>JS</m:t>
                    </m:r>
                    <m:d>
                      <m:dPr>
                        <m:ctrlPr>
                          <a:rPr lang="en-US" sz="1800" i="1">
                            <a:latin typeface="Cambria Math" panose="02040503050406030204" pitchFamily="18" charset="0"/>
                          </a:rPr>
                        </m:ctrlPr>
                      </m:dPr>
                      <m:e>
                        <m:r>
                          <a:rPr lang="en-US" sz="1800" i="1">
                            <a:solidFill>
                              <a:srgbClr val="0070C0"/>
                            </a:solidFill>
                            <a:latin typeface="Cambria Math" panose="02040503050406030204" pitchFamily="18" charset="0"/>
                          </a:rPr>
                          <m:t>ℙ</m:t>
                        </m:r>
                        <m:r>
                          <a:rPr lang="en-US" sz="1800" i="1">
                            <a:latin typeface="Cambria Math" panose="02040503050406030204" pitchFamily="18" charset="0"/>
                          </a:rPr>
                          <m:t>, </m:t>
                        </m:r>
                        <m:r>
                          <a:rPr lang="en-US" sz="1800" i="1">
                            <a:solidFill>
                              <a:srgbClr val="C00000"/>
                            </a:solidFill>
                            <a:latin typeface="Cambria Math" panose="02040503050406030204" pitchFamily="18" charset="0"/>
                          </a:rPr>
                          <m:t>ℚ</m:t>
                        </m:r>
                      </m:e>
                    </m:d>
                    <m:r>
                      <a:rPr lang="en-US" sz="1800" b="0" i="0" smtClean="0">
                        <a:latin typeface="Cambria Math" panose="02040503050406030204" pitchFamily="18" charset="0"/>
                      </a:rPr>
                      <m:t>=</m:t>
                    </m:r>
                    <m:r>
                      <m:rPr>
                        <m:sty m:val="p"/>
                      </m:rPr>
                      <a:rPr lang="en-US" sz="1800">
                        <a:latin typeface="Cambria Math" panose="02040503050406030204" pitchFamily="18" charset="0"/>
                      </a:rPr>
                      <m:t>log</m:t>
                    </m:r>
                    <m:r>
                      <a:rPr lang="en-US" sz="1800">
                        <a:latin typeface="Cambria Math" panose="02040503050406030204" pitchFamily="18" charset="0"/>
                      </a:rPr>
                      <m:t> 2</m:t>
                    </m:r>
                  </m:oMath>
                </a14:m>
                <a:r>
                  <a:rPr lang="en-US" sz="1800" dirty="0"/>
                  <a:t>. </a:t>
                </a:r>
              </a:p>
            </p:txBody>
          </p:sp>
        </mc:Choice>
        <mc:Fallback xmlns="">
          <p:sp>
            <p:nvSpPr>
              <p:cNvPr id="3" name="Content Placeholder 2">
                <a:extLst>
                  <a:ext uri="{FF2B5EF4-FFF2-40B4-BE49-F238E27FC236}">
                    <a16:creationId xmlns:a16="http://schemas.microsoft.com/office/drawing/2014/main" id="{408FE547-B0E6-0143-899E-2347E2745E61}"/>
                  </a:ext>
                </a:extLst>
              </p:cNvPr>
              <p:cNvSpPr>
                <a:spLocks noGrp="1" noRot="1" noChangeAspect="1" noMove="1" noResize="1" noEditPoints="1" noAdjustHandles="1" noChangeArrowheads="1" noChangeShapeType="1" noTextEdit="1"/>
              </p:cNvSpPr>
              <p:nvPr>
                <p:ph idx="1"/>
              </p:nvPr>
            </p:nvSpPr>
            <p:spPr>
              <a:xfrm>
                <a:off x="838199" y="1825625"/>
                <a:ext cx="11199125" cy="4351338"/>
              </a:xfrm>
              <a:blipFill>
                <a:blip r:embed="rId3"/>
                <a:stretch>
                  <a:fillRect l="-340" b="-15497"/>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663B03CC-FE98-4245-AFEE-3D633EA7CFBB}"/>
              </a:ext>
            </a:extLst>
          </p:cNvPr>
          <p:cNvSpPr txBox="1"/>
          <p:nvPr/>
        </p:nvSpPr>
        <p:spPr>
          <a:xfrm>
            <a:off x="5636525" y="2975212"/>
            <a:ext cx="65" cy="276999"/>
          </a:xfrm>
          <a:prstGeom prst="rect">
            <a:avLst/>
          </a:prstGeom>
          <a:noFill/>
        </p:spPr>
        <p:txBody>
          <a:bodyPr wrap="none" lIns="0" tIns="0" rIns="0" bIns="0" rtlCol="0">
            <a:spAutoFit/>
          </a:bodyPr>
          <a:lstStyle/>
          <a:p>
            <a:endParaRPr lang="en-US" dirty="0"/>
          </a:p>
        </p:txBody>
      </p:sp>
    </p:spTree>
    <p:extLst>
      <p:ext uri="{BB962C8B-B14F-4D97-AF65-F5344CB8AC3E}">
        <p14:creationId xmlns:p14="http://schemas.microsoft.com/office/powerpoint/2010/main" val="24598468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A7FC9-B9BC-934C-86B6-7BB42D27A1F5}"/>
              </a:ext>
            </a:extLst>
          </p:cNvPr>
          <p:cNvSpPr>
            <a:spLocks noGrp="1"/>
          </p:cNvSpPr>
          <p:nvPr>
            <p:ph type="title"/>
          </p:nvPr>
        </p:nvSpPr>
        <p:spPr/>
        <p:txBody>
          <a:bodyPr/>
          <a:lstStyle/>
          <a:p>
            <a:r>
              <a:rPr lang="en-US" dirty="0"/>
              <a:t>Integral Probability Metric Divergences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B0138E5B-84C6-C348-8EF6-900096621362}"/>
                  </a:ext>
                </a:extLst>
              </p:cNvPr>
              <p:cNvSpPr>
                <a:spLocks noGrp="1"/>
              </p:cNvSpPr>
              <p:nvPr>
                <p:ph idx="1"/>
              </p:nvPr>
            </p:nvSpPr>
            <p:spPr>
              <a:xfrm>
                <a:off x="838200" y="1825625"/>
                <a:ext cx="5931088" cy="4351338"/>
              </a:xfrm>
            </p:spPr>
            <p:txBody>
              <a:bodyPr>
                <a:noAutofit/>
              </a:bodyPr>
              <a:lstStyle/>
              <a:p>
                <a:pPr marL="0" indent="0" algn="just">
                  <a:buNone/>
                </a:pPr>
                <a:r>
                  <a:rPr lang="en-ID" sz="1800" dirty="0"/>
                  <a:t>The notion of </a:t>
                </a:r>
                <a:r>
                  <a:rPr lang="en-ID" sz="1800" b="1" dirty="0">
                    <a:solidFill>
                      <a:srgbClr val="0070C0"/>
                    </a:solidFill>
                  </a:rPr>
                  <a:t>Integral Probability Metrics (IPMs)</a:t>
                </a:r>
                <a:r>
                  <a:rPr lang="en-ID" sz="1800" dirty="0"/>
                  <a:t> was introduced by (Müller, 1997) as a class of maximization problems on certain sets of functions, regrouping some well known distances:</a:t>
                </a:r>
              </a:p>
              <a:p>
                <a:pPr marL="0" indent="0" algn="just">
                  <a:buNone/>
                </a:pPr>
                <a:r>
                  <a:rPr lang="en-ID" sz="1800" dirty="0"/>
                  <a:t> </a:t>
                </a:r>
              </a:p>
              <a:p>
                <a:pPr marL="0" indent="0" algn="just">
                  <a:buNone/>
                </a:pPr>
                <a:r>
                  <a:rPr lang="en-ID" sz="1800" b="1" dirty="0">
                    <a:solidFill>
                      <a:srgbClr val="0070C0"/>
                    </a:solidFill>
                  </a:rPr>
                  <a:t>DEFINITION 2: (IPMs) </a:t>
                </a:r>
                <a:r>
                  <a:rPr lang="en-ID" sz="1800" i="1" dirty="0"/>
                  <a:t>Consider two probability distributions </a:t>
                </a:r>
                <a14:m>
                  <m:oMath xmlns:m="http://schemas.openxmlformats.org/officeDocument/2006/math">
                    <m:r>
                      <a:rPr lang="en-US" sz="1800" b="0" i="1" smtClean="0">
                        <a:latin typeface="Cambria Math" panose="02040503050406030204" pitchFamily="18" charset="0"/>
                      </a:rPr>
                      <m:t>𝛼</m:t>
                    </m:r>
                  </m:oMath>
                </a14:m>
                <a:r>
                  <a:rPr lang="en-ID" sz="1800" i="1" dirty="0"/>
                  <a:t> and </a:t>
                </a:r>
                <a14:m>
                  <m:oMath xmlns:m="http://schemas.openxmlformats.org/officeDocument/2006/math">
                    <m:r>
                      <a:rPr lang="en-US" sz="1800" b="0" i="1" smtClean="0">
                        <a:latin typeface="Cambria Math" panose="02040503050406030204" pitchFamily="18" charset="0"/>
                      </a:rPr>
                      <m:t>𝛽</m:t>
                    </m:r>
                  </m:oMath>
                </a14:m>
                <a:r>
                  <a:rPr lang="en-ID" sz="1800" i="1" dirty="0"/>
                  <a:t> on a space X. Given a set of measurable functions F, the </a:t>
                </a:r>
                <a:r>
                  <a:rPr lang="en-ID" sz="1800" dirty="0"/>
                  <a:t>integral probability metric </a:t>
                </a:r>
                <a:r>
                  <a:rPr lang="en-ID" sz="1800" i="1" dirty="0"/>
                  <a:t>dF</a:t>
                </a:r>
                <a:r>
                  <a:rPr lang="en-ID" sz="1800" dirty="0"/>
                  <a:t> </a:t>
                </a:r>
                <a:r>
                  <a:rPr lang="en-ID" sz="1800" i="1" dirty="0"/>
                  <a:t>is defined as </a:t>
                </a:r>
                <a:endParaRPr lang="en-ID" sz="1800" dirty="0"/>
              </a:p>
              <a:p>
                <a:pPr marL="0" indent="0" algn="just">
                  <a:buNone/>
                </a:pPr>
                <a:endParaRPr lang="en-ID" sz="1800" dirty="0"/>
              </a:p>
              <a:p>
                <a:pPr marL="0" indent="0" algn="just">
                  <a:buNone/>
                </a:pPr>
                <a:endParaRPr lang="en-ID" sz="1800" dirty="0"/>
              </a:p>
              <a:p>
                <a:pPr marL="0" indent="0" algn="just">
                  <a:buNone/>
                </a:pPr>
                <a:r>
                  <a:rPr lang="en-ID" sz="1800" dirty="0"/>
                  <a:t>To give a sufficient condition on </a:t>
                </a:r>
                <a:r>
                  <a:rPr lang="en-ID" sz="1800" i="1" dirty="0"/>
                  <a:t>F</a:t>
                </a:r>
                <a:r>
                  <a:rPr lang="en-ID" sz="1800" dirty="0"/>
                  <a:t> so that the associated IPM metrizes weak convergence, we used: </a:t>
                </a:r>
              </a:p>
              <a:p>
                <a:pPr marL="0" indent="0" algn="just">
                  <a:buNone/>
                </a:pPr>
                <a:r>
                  <a:rPr lang="en-ID" sz="1800" b="1" dirty="0">
                    <a:solidFill>
                      <a:srgbClr val="0070C0"/>
                    </a:solidFill>
                  </a:rPr>
                  <a:t>PROPOSITION 1: </a:t>
                </a:r>
                <a:r>
                  <a:rPr lang="en-ID" sz="1800" i="1" dirty="0"/>
                  <a:t>If </a:t>
                </a:r>
                <a:r>
                  <a:rPr lang="en-ID" sz="1800" dirty="0"/>
                  <a:t>span(</a:t>
                </a:r>
                <a:r>
                  <a:rPr lang="en-ID" sz="1800" i="1" dirty="0"/>
                  <a:t>F</a:t>
                </a:r>
                <a:r>
                  <a:rPr lang="en-ID" sz="1800" dirty="0"/>
                  <a:t>) </a:t>
                </a:r>
                <a:r>
                  <a:rPr lang="en-ID" sz="1800" i="1" dirty="0"/>
                  <a:t>is uniformly dense in </a:t>
                </a:r>
                <a14:m>
                  <m:oMath xmlns:m="http://schemas.openxmlformats.org/officeDocument/2006/math">
                    <m:sSub>
                      <m:sSubPr>
                        <m:ctrlPr>
                          <a:rPr lang="en-ID" sz="1800" i="1" smtClean="0">
                            <a:latin typeface="Cambria Math" panose="02040503050406030204" pitchFamily="18" charset="0"/>
                          </a:rPr>
                        </m:ctrlPr>
                      </m:sSubPr>
                      <m:e>
                        <m:r>
                          <a:rPr lang="en-US" sz="1800" b="0" i="1" smtClean="0">
                            <a:latin typeface="Cambria Math" panose="02040503050406030204" pitchFamily="18" charset="0"/>
                          </a:rPr>
                          <m:t>𝐶</m:t>
                        </m:r>
                      </m:e>
                      <m:sub>
                        <m:r>
                          <a:rPr lang="en-US" sz="1800" b="0" i="1" smtClean="0">
                            <a:latin typeface="Cambria Math" panose="02040503050406030204" pitchFamily="18" charset="0"/>
                          </a:rPr>
                          <m:t>𝑏</m:t>
                        </m:r>
                      </m:sub>
                    </m:sSub>
                    <m:r>
                      <a:rPr lang="en-US" sz="1800" b="0" i="1" smtClean="0">
                        <a:latin typeface="Cambria Math" panose="02040503050406030204" pitchFamily="18" charset="0"/>
                      </a:rPr>
                      <m:t>(</m:t>
                    </m:r>
                    <m:r>
                      <a:rPr lang="en-US" sz="1800" b="0" i="1" smtClean="0">
                        <a:latin typeface="Cambria Math" panose="02040503050406030204" pitchFamily="18" charset="0"/>
                      </a:rPr>
                      <m:t>𝑋</m:t>
                    </m:r>
                    <m:r>
                      <a:rPr lang="en-US" sz="1800" b="0" i="1" smtClean="0">
                        <a:latin typeface="Cambria Math" panose="02040503050406030204" pitchFamily="18" charset="0"/>
                      </a:rPr>
                      <m:t>)</m:t>
                    </m:r>
                  </m:oMath>
                </a14:m>
                <a:r>
                  <a:rPr lang="en-ID" sz="1800" i="1" dirty="0"/>
                  <a:t>, then </a:t>
                </a:r>
                <a14:m>
                  <m:oMath xmlns:m="http://schemas.openxmlformats.org/officeDocument/2006/math">
                    <m:sSub>
                      <m:sSubPr>
                        <m:ctrlPr>
                          <a:rPr lang="en-ID" sz="1800" i="1" smtClean="0">
                            <a:latin typeface="Cambria Math" panose="02040503050406030204" pitchFamily="18" charset="0"/>
                          </a:rPr>
                        </m:ctrlPr>
                      </m:sSubPr>
                      <m:e>
                        <m:r>
                          <a:rPr lang="en-US" sz="1800" b="0" i="1" smtClean="0">
                            <a:latin typeface="Cambria Math" panose="02040503050406030204" pitchFamily="18" charset="0"/>
                          </a:rPr>
                          <m:t>𝑑</m:t>
                        </m:r>
                      </m:e>
                      <m:sub>
                        <m:r>
                          <a:rPr lang="en-US" sz="1800" b="0" i="1" smtClean="0">
                            <a:latin typeface="Cambria Math" panose="02040503050406030204" pitchFamily="18" charset="0"/>
                          </a:rPr>
                          <m:t>𝐹</m:t>
                        </m:r>
                      </m:sub>
                    </m:sSub>
                    <m:r>
                      <a:rPr lang="en-US" sz="1800" b="0" i="1" smtClean="0">
                        <a:latin typeface="Cambria Math" panose="02040503050406030204" pitchFamily="18" charset="0"/>
                      </a:rPr>
                      <m:t> </m:t>
                    </m:r>
                  </m:oMath>
                </a14:m>
                <a:r>
                  <a:rPr lang="en-ID" sz="1800" i="1" dirty="0"/>
                  <a:t>metrizes weak con- vergence. </a:t>
                </a:r>
                <a:endParaRPr lang="en-ID" sz="1800" dirty="0"/>
              </a:p>
              <a:p>
                <a:pPr marL="0" indent="0" algn="just">
                  <a:buNone/>
                </a:pPr>
                <a:endParaRPr lang="en-ID" sz="1800" dirty="0"/>
              </a:p>
              <a:p>
                <a:pPr marL="0" indent="0" algn="just">
                  <a:buNone/>
                </a:pPr>
                <a:endParaRPr lang="en-ID" sz="1800" dirty="0"/>
              </a:p>
              <a:p>
                <a:pPr algn="just"/>
                <a:endParaRPr lang="en-US" sz="1800" dirty="0"/>
              </a:p>
            </p:txBody>
          </p:sp>
        </mc:Choice>
        <mc:Fallback>
          <p:sp>
            <p:nvSpPr>
              <p:cNvPr id="3" name="Content Placeholder 2">
                <a:extLst>
                  <a:ext uri="{FF2B5EF4-FFF2-40B4-BE49-F238E27FC236}">
                    <a16:creationId xmlns:a16="http://schemas.microsoft.com/office/drawing/2014/main" id="{B0138E5B-84C6-C348-8EF6-900096621362}"/>
                  </a:ext>
                </a:extLst>
              </p:cNvPr>
              <p:cNvSpPr>
                <a:spLocks noGrp="1" noRot="1" noChangeAspect="1" noMove="1" noResize="1" noEditPoints="1" noAdjustHandles="1" noChangeArrowheads="1" noChangeShapeType="1" noTextEdit="1"/>
              </p:cNvSpPr>
              <p:nvPr>
                <p:ph idx="1"/>
              </p:nvPr>
            </p:nvSpPr>
            <p:spPr>
              <a:xfrm>
                <a:off x="838200" y="1825625"/>
                <a:ext cx="5931088" cy="4351338"/>
              </a:xfrm>
              <a:blipFill>
                <a:blip r:embed="rId2"/>
                <a:stretch>
                  <a:fillRect l="-855" t="-1462" r="-1496" b="-1170"/>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EF21B260-9CA4-9142-A56C-8F515507391C}"/>
              </a:ext>
            </a:extLst>
          </p:cNvPr>
          <p:cNvPicPr>
            <a:picLocks noChangeAspect="1"/>
          </p:cNvPicPr>
          <p:nvPr/>
        </p:nvPicPr>
        <p:blipFill>
          <a:blip r:embed="rId3"/>
          <a:stretch>
            <a:fillRect/>
          </a:stretch>
        </p:blipFill>
        <p:spPr>
          <a:xfrm>
            <a:off x="1797220" y="4218538"/>
            <a:ext cx="4569034" cy="659448"/>
          </a:xfrm>
          <a:prstGeom prst="rect">
            <a:avLst/>
          </a:prstGeom>
        </p:spPr>
      </p:pic>
      <p:pic>
        <p:nvPicPr>
          <p:cNvPr id="7" name="Picture 6">
            <a:extLst>
              <a:ext uri="{FF2B5EF4-FFF2-40B4-BE49-F238E27FC236}">
                <a16:creationId xmlns:a16="http://schemas.microsoft.com/office/drawing/2014/main" id="{0B296758-3E81-7A4C-AAB7-0688F319E538}"/>
              </a:ext>
            </a:extLst>
          </p:cNvPr>
          <p:cNvPicPr>
            <a:picLocks noChangeAspect="1"/>
          </p:cNvPicPr>
          <p:nvPr/>
        </p:nvPicPr>
        <p:blipFill>
          <a:blip r:embed="rId4"/>
          <a:stretch>
            <a:fillRect/>
          </a:stretch>
        </p:blipFill>
        <p:spPr>
          <a:xfrm>
            <a:off x="7042245" y="1825625"/>
            <a:ext cx="4863150" cy="1216945"/>
          </a:xfrm>
          <a:prstGeom prst="rect">
            <a:avLst/>
          </a:prstGeom>
        </p:spPr>
      </p:pic>
      <p:sp>
        <p:nvSpPr>
          <p:cNvPr id="8" name="TextBox 7">
            <a:extLst>
              <a:ext uri="{FF2B5EF4-FFF2-40B4-BE49-F238E27FC236}">
                <a16:creationId xmlns:a16="http://schemas.microsoft.com/office/drawing/2014/main" id="{189DC3AA-AE09-8D4F-83FC-0274EE31FA6E}"/>
              </a:ext>
            </a:extLst>
          </p:cNvPr>
          <p:cNvSpPr txBox="1"/>
          <p:nvPr/>
        </p:nvSpPr>
        <p:spPr>
          <a:xfrm>
            <a:off x="7066818" y="3269842"/>
            <a:ext cx="3845545" cy="3416320"/>
          </a:xfrm>
          <a:prstGeom prst="rect">
            <a:avLst/>
          </a:prstGeom>
          <a:noFill/>
        </p:spPr>
        <p:txBody>
          <a:bodyPr wrap="square" rtlCol="0">
            <a:spAutoFit/>
          </a:bodyPr>
          <a:lstStyle/>
          <a:p>
            <a:r>
              <a:rPr lang="en-US" b="1" dirty="0">
                <a:solidFill>
                  <a:srgbClr val="0070C0"/>
                </a:solidFill>
              </a:rPr>
              <a:t>Maximum Mean Discrepancy: </a:t>
            </a:r>
          </a:p>
          <a:p>
            <a:r>
              <a:rPr lang="en-US" dirty="0"/>
              <a:t>+ Good sample complexity</a:t>
            </a:r>
          </a:p>
          <a:p>
            <a:r>
              <a:rPr lang="en-US" dirty="0"/>
              <a:t>+ Metrize weak convergence</a:t>
            </a:r>
          </a:p>
          <a:p>
            <a:r>
              <a:rPr lang="en-US" dirty="0"/>
              <a:t>+ Cheaper computation</a:t>
            </a:r>
            <a:r>
              <a:rPr lang="en-US" dirty="0">
                <a:solidFill>
                  <a:srgbClr val="C00000"/>
                </a:solidFill>
              </a:rPr>
              <a:t> </a:t>
            </a:r>
          </a:p>
          <a:p>
            <a:r>
              <a:rPr lang="en-US" dirty="0">
                <a:solidFill>
                  <a:srgbClr val="C00000"/>
                </a:solidFill>
              </a:rPr>
              <a:t>- No mapping between measures </a:t>
            </a:r>
          </a:p>
          <a:p>
            <a:endParaRPr lang="en-US" dirty="0"/>
          </a:p>
          <a:p>
            <a:r>
              <a:rPr lang="en-US" b="1" dirty="0">
                <a:solidFill>
                  <a:srgbClr val="0070C0"/>
                </a:solidFill>
              </a:rPr>
              <a:t>Optimal Transport (Wasserstein-1):</a:t>
            </a:r>
          </a:p>
          <a:p>
            <a:r>
              <a:rPr lang="en-US" dirty="0"/>
              <a:t>+ Metrize</a:t>
            </a:r>
          </a:p>
          <a:p>
            <a:r>
              <a:rPr lang="en-US" dirty="0"/>
              <a:t>+ Mapping between measures </a:t>
            </a:r>
          </a:p>
          <a:p>
            <a:r>
              <a:rPr lang="en-US" dirty="0"/>
              <a:t>+ Good geometry property</a:t>
            </a:r>
          </a:p>
          <a:p>
            <a:r>
              <a:rPr lang="en-US" dirty="0">
                <a:solidFill>
                  <a:srgbClr val="C00000"/>
                </a:solidFill>
              </a:rPr>
              <a:t>- Costly computation </a:t>
            </a:r>
          </a:p>
          <a:p>
            <a:pPr marL="342900" indent="-342900">
              <a:buFont typeface="+mj-lt"/>
              <a:buAutoNum type="arabicPeriod"/>
            </a:pPr>
            <a:endParaRPr lang="en-US" dirty="0"/>
          </a:p>
        </p:txBody>
      </p:sp>
    </p:spTree>
    <p:extLst>
      <p:ext uri="{BB962C8B-B14F-4D97-AF65-F5344CB8AC3E}">
        <p14:creationId xmlns:p14="http://schemas.microsoft.com/office/powerpoint/2010/main" val="30312029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09858-4737-484F-8156-428244AB4F44}"/>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E514CF-21C2-6B42-B46A-02E56010F076}"/>
              </a:ext>
            </a:extLst>
          </p:cNvPr>
          <p:cNvSpPr>
            <a:spLocks noGrp="1"/>
          </p:cNvSpPr>
          <p:nvPr>
            <p:ph idx="1"/>
          </p:nvPr>
        </p:nvSpPr>
        <p:spPr/>
        <p:txBody>
          <a:bodyPr>
            <a:normAutofit/>
          </a:bodyPr>
          <a:lstStyle/>
          <a:p>
            <a:pPr>
              <a:buFont typeface="Wingdings" pitchFamily="2" charset="2"/>
              <a:buChar char="§"/>
            </a:pPr>
            <a:r>
              <a:rPr lang="en-US" b="1" dirty="0"/>
              <a:t>Known Problems in GANs</a:t>
            </a:r>
          </a:p>
          <a:p>
            <a:pPr>
              <a:buFont typeface="Wingdings" pitchFamily="2" charset="2"/>
              <a:buChar char="§"/>
            </a:pPr>
            <a:r>
              <a:rPr lang="en-US" b="1" dirty="0"/>
              <a:t>Beyond KL and JS Divergences </a:t>
            </a:r>
          </a:p>
          <a:p>
            <a:pPr>
              <a:buFont typeface="Wingdings" pitchFamily="2" charset="2"/>
              <a:buChar char="§"/>
            </a:pPr>
            <a:r>
              <a:rPr lang="en-US" b="1" dirty="0">
                <a:solidFill>
                  <a:srgbClr val="C00000"/>
                </a:solidFill>
              </a:rPr>
              <a:t>Introduction to Optimal Transport </a:t>
            </a:r>
          </a:p>
          <a:p>
            <a:pPr>
              <a:buFont typeface="Wingdings" pitchFamily="2" charset="2"/>
              <a:buChar char="§"/>
            </a:pPr>
            <a:r>
              <a:rPr lang="en-US" dirty="0"/>
              <a:t>Wasserstein GAN Formulation (WGAN)</a:t>
            </a:r>
          </a:p>
          <a:p>
            <a:pPr>
              <a:buFont typeface="Wingdings" pitchFamily="2" charset="2"/>
              <a:buChar char="§"/>
            </a:pPr>
            <a:r>
              <a:rPr lang="en-US" dirty="0"/>
              <a:t>WGAN Regularization Techniques </a:t>
            </a:r>
          </a:p>
        </p:txBody>
      </p:sp>
    </p:spTree>
    <p:extLst>
      <p:ext uri="{BB962C8B-B14F-4D97-AF65-F5344CB8AC3E}">
        <p14:creationId xmlns:p14="http://schemas.microsoft.com/office/powerpoint/2010/main" val="25256390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IPM and Optimal Transport</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rmAutofit/>
              </a:bodyPr>
              <a:lstStyle/>
              <a:p>
                <a:pPr>
                  <a:buFont typeface="Wingdings" charset="2"/>
                  <a:buChar char="§"/>
                </a:pPr>
                <a:r>
                  <a:rPr lang="en-US" sz="2000" dirty="0"/>
                  <a:t>The </a:t>
                </a:r>
                <a14:m>
                  <m:oMath xmlns:m="http://schemas.openxmlformats.org/officeDocument/2006/math">
                    <m:r>
                      <a:rPr lang="en-US" sz="2000" b="1" i="1" dirty="0" smtClean="0">
                        <a:solidFill>
                          <a:srgbClr val="0070C0"/>
                        </a:solidFill>
                        <a:latin typeface="Cambria Math" panose="02040503050406030204" pitchFamily="18" charset="0"/>
                        <a:ea typeface="Cambria Math" panose="02040503050406030204" pitchFamily="18" charset="0"/>
                      </a:rPr>
                      <m:t>𝝋</m:t>
                    </m:r>
                  </m:oMath>
                </a14:m>
                <a:r>
                  <a:rPr lang="en-US" sz="2000" b="1" dirty="0">
                    <a:solidFill>
                      <a:srgbClr val="0070C0"/>
                    </a:solidFill>
                  </a:rPr>
                  <a:t>-divergence</a:t>
                </a:r>
                <a:r>
                  <a:rPr lang="en-US" sz="2000" dirty="0"/>
                  <a:t> is hard to estimate in high dimension and not stable for GANs</a:t>
                </a:r>
              </a:p>
              <a:p>
                <a:pPr>
                  <a:buFont typeface="Wingdings" charset="2"/>
                  <a:buChar char="§"/>
                </a:pPr>
                <a:r>
                  <a:rPr lang="en-US" sz="2000" b="1" dirty="0">
                    <a:solidFill>
                      <a:srgbClr val="0070C0"/>
                    </a:solidFill>
                  </a:rPr>
                  <a:t>IPM</a:t>
                </a:r>
                <a:r>
                  <a:rPr lang="en-US" sz="2000" dirty="0"/>
                  <a:t> is relatively simple to estimate and approximate in high dimension</a:t>
                </a:r>
              </a:p>
              <a:p>
                <a:pPr>
                  <a:buFont typeface="Wingdings" charset="2"/>
                  <a:buChar char="§"/>
                </a:pPr>
                <a:r>
                  <a:rPr lang="en-US" sz="2000" b="1" dirty="0">
                    <a:solidFill>
                      <a:srgbClr val="0070C0"/>
                    </a:solidFill>
                  </a:rPr>
                  <a:t>IPM</a:t>
                </a:r>
                <a:r>
                  <a:rPr lang="en-US" sz="2000" dirty="0"/>
                  <a:t> Estimators distances exhibit better convergence behavior than KLD</a:t>
                </a:r>
              </a:p>
              <a:p>
                <a:pPr>
                  <a:buFont typeface="Wingdings" charset="2"/>
                  <a:buChar char="§"/>
                </a:pPr>
                <a:endParaRPr lang="en-US" sz="2000" dirty="0"/>
              </a:p>
              <a:p>
                <a:pPr marL="0" indent="0">
                  <a:buNone/>
                </a:pPr>
                <a:r>
                  <a:rPr lang="en-US" sz="2000" b="1" dirty="0">
                    <a:solidFill>
                      <a:srgbClr val="0070C0"/>
                    </a:solidFill>
                  </a:rPr>
                  <a:t>Part of IPM:</a:t>
                </a:r>
              </a:p>
              <a:p>
                <a:pPr lvl="1">
                  <a:buFont typeface="Wingdings" charset="2"/>
                  <a:buChar char="§"/>
                </a:pPr>
                <a:r>
                  <a:rPr lang="en-US" sz="2000" dirty="0"/>
                  <a:t>Dudley Metric</a:t>
                </a:r>
              </a:p>
              <a:p>
                <a:pPr lvl="1">
                  <a:buFont typeface="Wingdings" charset="2"/>
                  <a:buChar char="§"/>
                </a:pPr>
                <a:r>
                  <a:rPr lang="en-US" sz="2000" dirty="0"/>
                  <a:t>Kolmogorov Divergence</a:t>
                </a:r>
              </a:p>
              <a:p>
                <a:pPr lvl="1">
                  <a:buFont typeface="Wingdings" charset="2"/>
                  <a:buChar char="§"/>
                </a:pPr>
                <a:r>
                  <a:rPr lang="en-US" sz="2000" dirty="0"/>
                  <a:t>Sobolev Divergence </a:t>
                </a:r>
              </a:p>
              <a:p>
                <a:pPr lvl="1">
                  <a:buFont typeface="Wingdings" charset="2"/>
                  <a:buChar char="§"/>
                </a:pPr>
                <a:r>
                  <a:rPr lang="en-US" sz="2000" dirty="0"/>
                  <a:t>Total Variation Divergence </a:t>
                </a:r>
              </a:p>
              <a:p>
                <a:pPr lvl="1">
                  <a:buFont typeface="Wingdings" charset="2"/>
                  <a:buChar char="§"/>
                </a:pPr>
                <a:r>
                  <a:rPr lang="en-US" sz="2000" dirty="0"/>
                  <a:t>Wasserstein Divergence (EM-Distance)</a:t>
                </a:r>
              </a:p>
              <a:p>
                <a:pPr lvl="1">
                  <a:buFont typeface="Wingdings" charset="2"/>
                  <a:buChar char="§"/>
                </a:pPr>
                <a:r>
                  <a:rPr lang="en-US" sz="2000" dirty="0"/>
                  <a:t>EOT – Sinkhorn Divergence</a:t>
                </a:r>
              </a:p>
              <a:p>
                <a:pPr lvl="1">
                  <a:buFont typeface="Wingdings" charset="2"/>
                  <a:buChar char="§"/>
                </a:pPr>
                <a:r>
                  <a:rPr lang="en-US" sz="2000" dirty="0"/>
                  <a:t>Maximum Mean Discrepancy</a:t>
                </a:r>
              </a:p>
              <a:p>
                <a:pPr lvl="1">
                  <a:buFont typeface="Wingdings" charset="2"/>
                  <a:buChar char="§"/>
                </a:pPr>
                <a:endParaRPr lang="en-US" sz="2000" dirty="0"/>
              </a:p>
              <a:p>
                <a:pPr lvl="1">
                  <a:buFont typeface="Wingdings" charset="2"/>
                  <a:buChar char="§"/>
                </a:pPr>
                <a:endParaRPr lang="en-US" sz="2000"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603" t="-1754" b="-2047"/>
                </a:stretch>
              </a:blipFill>
            </p:spPr>
            <p:txBody>
              <a:bodyPr/>
              <a:lstStyle/>
              <a:p>
                <a:r>
                  <a:rPr lang="en-US">
                    <a:noFill/>
                  </a:rPr>
                  <a:t> </a:t>
                </a:r>
              </a:p>
            </p:txBody>
          </p:sp>
        </mc:Fallback>
      </mc:AlternateContent>
      <p:sp>
        <p:nvSpPr>
          <p:cNvPr id="4" name="Right Brace 3">
            <a:extLst>
              <a:ext uri="{FF2B5EF4-FFF2-40B4-BE49-F238E27FC236}">
                <a16:creationId xmlns:a16="http://schemas.microsoft.com/office/drawing/2014/main" id="{56530EC9-2CDC-2741-91A0-3325145D6FCD}"/>
              </a:ext>
            </a:extLst>
          </p:cNvPr>
          <p:cNvSpPr/>
          <p:nvPr/>
        </p:nvSpPr>
        <p:spPr>
          <a:xfrm>
            <a:off x="5937504" y="3840479"/>
            <a:ext cx="268224" cy="2336483"/>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Content Placeholder 2">
            <a:extLst>
              <a:ext uri="{FF2B5EF4-FFF2-40B4-BE49-F238E27FC236}">
                <a16:creationId xmlns:a16="http://schemas.microsoft.com/office/drawing/2014/main" id="{3CB0B1A5-F19E-1446-A389-DDA76CD26D32}"/>
              </a:ext>
            </a:extLst>
          </p:cNvPr>
          <p:cNvSpPr txBox="1">
            <a:spLocks/>
          </p:cNvSpPr>
          <p:nvPr/>
        </p:nvSpPr>
        <p:spPr>
          <a:xfrm>
            <a:off x="6534912" y="3425953"/>
            <a:ext cx="5449824" cy="275101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rgbClr val="0070C0"/>
                </a:solidFill>
              </a:rPr>
              <a:t>Why OT and EOT: </a:t>
            </a:r>
          </a:p>
          <a:p>
            <a:pPr>
              <a:buFont typeface="Wingdings" pitchFamily="2" charset="2"/>
              <a:buChar char="§"/>
            </a:pPr>
            <a:r>
              <a:rPr lang="en-US" sz="2000" dirty="0"/>
              <a:t>Better empiric performance of IPM</a:t>
            </a:r>
          </a:p>
          <a:p>
            <a:pPr>
              <a:buFont typeface="Wingdings" pitchFamily="2" charset="2"/>
              <a:buChar char="§"/>
            </a:pPr>
            <a:r>
              <a:rPr lang="en-US" sz="2000" dirty="0"/>
              <a:t>IPM and OT are simple to approximate </a:t>
            </a:r>
          </a:p>
          <a:p>
            <a:pPr>
              <a:buFont typeface="Wingdings" pitchFamily="2" charset="2"/>
              <a:buChar char="§"/>
            </a:pPr>
            <a:r>
              <a:rPr lang="en-US" sz="2000" dirty="0"/>
              <a:t>OT performs better in high-dimension</a:t>
            </a:r>
          </a:p>
          <a:p>
            <a:pPr>
              <a:buFont typeface="Wingdings" pitchFamily="2" charset="2"/>
              <a:buChar char="§"/>
            </a:pPr>
            <a:r>
              <a:rPr lang="en-US" sz="2000" dirty="0"/>
              <a:t>OT showed better convergence and geometry</a:t>
            </a:r>
          </a:p>
          <a:p>
            <a:pPr>
              <a:buFont typeface="Wingdings" pitchFamily="2" charset="2"/>
              <a:buChar char="§"/>
            </a:pPr>
            <a:r>
              <a:rPr lang="en-US" sz="2000" dirty="0"/>
              <a:t>No mode collapse and vanishing gradients</a:t>
            </a:r>
          </a:p>
          <a:p>
            <a:pPr>
              <a:buFont typeface="Wingdings" pitchFamily="2" charset="2"/>
              <a:buChar char="§"/>
            </a:pPr>
            <a:r>
              <a:rPr lang="en-US" sz="2000" dirty="0"/>
              <a:t>Space for theoretical study OT &amp; EOT</a:t>
            </a:r>
          </a:p>
        </p:txBody>
      </p:sp>
      <p:pic>
        <p:nvPicPr>
          <p:cNvPr id="8" name="Picture 7">
            <a:extLst>
              <a:ext uri="{FF2B5EF4-FFF2-40B4-BE49-F238E27FC236}">
                <a16:creationId xmlns:a16="http://schemas.microsoft.com/office/drawing/2014/main" id="{176B2308-B2DA-F14C-920B-EED78CA48E75}"/>
              </a:ext>
            </a:extLst>
          </p:cNvPr>
          <p:cNvPicPr>
            <a:picLocks noChangeAspect="1"/>
          </p:cNvPicPr>
          <p:nvPr/>
        </p:nvPicPr>
        <p:blipFill>
          <a:blip r:embed="rId3"/>
          <a:stretch>
            <a:fillRect/>
          </a:stretch>
        </p:blipFill>
        <p:spPr>
          <a:xfrm>
            <a:off x="9473310" y="1751077"/>
            <a:ext cx="2511426" cy="1614488"/>
          </a:xfrm>
          <a:prstGeom prst="rect">
            <a:avLst/>
          </a:prstGeom>
        </p:spPr>
      </p:pic>
    </p:spTree>
    <p:extLst>
      <p:ext uri="{BB962C8B-B14F-4D97-AF65-F5344CB8AC3E}">
        <p14:creationId xmlns:p14="http://schemas.microsoft.com/office/powerpoint/2010/main" val="2651609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F6637-007A-4447-A239-1EA4F4A67F18}"/>
              </a:ext>
            </a:extLst>
          </p:cNvPr>
          <p:cNvSpPr>
            <a:spLocks noGrp="1"/>
          </p:cNvSpPr>
          <p:nvPr>
            <p:ph type="title"/>
          </p:nvPr>
        </p:nvSpPr>
        <p:spPr/>
        <p:txBody>
          <a:bodyPr/>
          <a:lstStyle/>
          <a:p>
            <a:r>
              <a:rPr lang="en-US" dirty="0"/>
              <a:t>Optimal Transport Theory</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3A94BCE-11FD-584B-852C-2E5AB5C04150}"/>
                  </a:ext>
                </a:extLst>
              </p:cNvPr>
              <p:cNvSpPr>
                <a:spLocks noGrp="1"/>
              </p:cNvSpPr>
              <p:nvPr>
                <p:ph idx="1"/>
              </p:nvPr>
            </p:nvSpPr>
            <p:spPr>
              <a:xfrm>
                <a:off x="838200" y="4395537"/>
                <a:ext cx="10515600" cy="1781425"/>
              </a:xfrm>
            </p:spPr>
            <p:txBody>
              <a:bodyPr>
                <a:normAutofit/>
              </a:bodyPr>
              <a:lstStyle/>
              <a:p>
                <a:pPr>
                  <a:buFont typeface="Wingdings" pitchFamily="2" charset="2"/>
                  <a:buChar char="§"/>
                </a:pPr>
                <a:endParaRPr lang="en-ID" sz="2000" b="1" dirty="0">
                  <a:solidFill>
                    <a:srgbClr val="C00000"/>
                  </a:solidFill>
                </a:endParaRPr>
              </a:p>
              <a:p>
                <a:pPr>
                  <a:buFont typeface="Wingdings" pitchFamily="2" charset="2"/>
                  <a:buChar char="§"/>
                </a:pPr>
                <a:r>
                  <a:rPr lang="en-ID" sz="2000" b="1" dirty="0">
                    <a:solidFill>
                      <a:srgbClr val="0070C0"/>
                    </a:solidFill>
                  </a:rPr>
                  <a:t>Optimal Transport Problem</a:t>
                </a:r>
                <a:r>
                  <a:rPr lang="en-ID" sz="2000" dirty="0">
                    <a:solidFill>
                      <a:srgbClr val="0070C0"/>
                    </a:solidFill>
                  </a:rPr>
                  <a:t>: </a:t>
                </a:r>
                <a:r>
                  <a:rPr lang="en-ID" sz="2000" dirty="0"/>
                  <a:t>find coupling that minimizes total cost of moving </a:t>
                </a:r>
                <a:r>
                  <a:rPr lang="el-GR" sz="2000" i="1" dirty="0">
                    <a:solidFill>
                      <a:srgbClr val="0070C0"/>
                    </a:solidFill>
                  </a:rPr>
                  <a:t>μ</a:t>
                </a:r>
                <a:r>
                  <a:rPr lang="el-GR" sz="2000" dirty="0"/>
                  <a:t> </a:t>
                </a:r>
                <a:r>
                  <a:rPr lang="en-ID" sz="2000" dirty="0"/>
                  <a:t>to </a:t>
                </a:r>
                <a:r>
                  <a:rPr lang="el-GR" sz="2000" i="1" dirty="0">
                    <a:solidFill>
                      <a:srgbClr val="C00000"/>
                    </a:solidFill>
                  </a:rPr>
                  <a:t>ν</a:t>
                </a:r>
                <a:r>
                  <a:rPr lang="el-GR" sz="2000" dirty="0"/>
                  <a:t> </a:t>
                </a:r>
                <a:r>
                  <a:rPr lang="en-ID" sz="2000" dirty="0"/>
                  <a:t>with unit cost function </a:t>
                </a:r>
                <a14:m>
                  <m:oMath xmlns:m="http://schemas.openxmlformats.org/officeDocument/2006/math">
                    <m:r>
                      <a:rPr lang="en-ID" sz="2000" i="1" dirty="0" smtClean="0">
                        <a:latin typeface="Cambria Math" panose="02040503050406030204" pitchFamily="18" charset="0"/>
                      </a:rPr>
                      <m:t>𝑐</m:t>
                    </m:r>
                  </m:oMath>
                </a14:m>
                <a:r>
                  <a:rPr lang="en-ID" sz="2000" dirty="0"/>
                  <a:t>. </a:t>
                </a:r>
                <a:r>
                  <a:rPr lang="en-ID" sz="2000" b="1" dirty="0">
                    <a:solidFill>
                      <a:srgbClr val="0070C0"/>
                    </a:solidFill>
                  </a:rPr>
                  <a:t>Constrained problem: </a:t>
                </a:r>
                <a:r>
                  <a:rPr lang="en-ID" sz="2000" dirty="0"/>
                  <a:t>coupling has fixed marginals </a:t>
                </a:r>
              </a:p>
              <a:p>
                <a:pPr>
                  <a:buFont typeface="Wingdings" pitchFamily="2" charset="2"/>
                  <a:buChar char="§"/>
                </a:pPr>
                <a:r>
                  <a:rPr lang="en-ID" sz="2000" dirty="0"/>
                  <a:t>Minimal cost of moving  </a:t>
                </a:r>
                <a:r>
                  <a:rPr lang="el-GR" sz="2000" i="1" dirty="0">
                    <a:solidFill>
                      <a:srgbClr val="0070C0"/>
                    </a:solidFill>
                  </a:rPr>
                  <a:t>μ</a:t>
                </a:r>
                <a:r>
                  <a:rPr lang="el-GR" sz="2000" dirty="0"/>
                  <a:t> </a:t>
                </a:r>
                <a:r>
                  <a:rPr lang="en-ID" sz="2000" dirty="0"/>
                  <a:t>to </a:t>
                </a:r>
                <a:r>
                  <a:rPr lang="el-GR" sz="2000" i="1" dirty="0">
                    <a:solidFill>
                      <a:srgbClr val="C00000"/>
                    </a:solidFill>
                  </a:rPr>
                  <a:t>ν</a:t>
                </a:r>
                <a:r>
                  <a:rPr lang="el-GR" sz="2000" dirty="0"/>
                  <a:t> (</a:t>
                </a:r>
                <a:r>
                  <a:rPr lang="en-ID" sz="2000" dirty="0"/>
                  <a:t>e.g. solution of the OT problem) is called the </a:t>
                </a:r>
                <a:r>
                  <a:rPr lang="en-ID" sz="2000" b="1" dirty="0">
                    <a:solidFill>
                      <a:srgbClr val="0070C0"/>
                    </a:solidFill>
                  </a:rPr>
                  <a:t>Wasserstein distance </a:t>
                </a:r>
                <a:r>
                  <a:rPr lang="en-ID" sz="2000" dirty="0"/>
                  <a:t>(it’s an actual distance!) </a:t>
                </a:r>
              </a:p>
              <a:p>
                <a:pPr>
                  <a:buFont typeface="Wingdings" pitchFamily="2" charset="2"/>
                  <a:buChar char="§"/>
                </a:pPr>
                <a:endParaRPr lang="en-US" sz="2000" dirty="0"/>
              </a:p>
            </p:txBody>
          </p:sp>
        </mc:Choice>
        <mc:Fallback>
          <p:sp>
            <p:nvSpPr>
              <p:cNvPr id="3" name="Content Placeholder 2">
                <a:extLst>
                  <a:ext uri="{FF2B5EF4-FFF2-40B4-BE49-F238E27FC236}">
                    <a16:creationId xmlns:a16="http://schemas.microsoft.com/office/drawing/2014/main" id="{33A94BCE-11FD-584B-852C-2E5AB5C04150}"/>
                  </a:ext>
                </a:extLst>
              </p:cNvPr>
              <p:cNvSpPr>
                <a:spLocks noGrp="1" noRot="1" noChangeAspect="1" noMove="1" noResize="1" noEditPoints="1" noAdjustHandles="1" noChangeArrowheads="1" noChangeShapeType="1" noTextEdit="1"/>
              </p:cNvSpPr>
              <p:nvPr>
                <p:ph idx="1"/>
              </p:nvPr>
            </p:nvSpPr>
            <p:spPr>
              <a:xfrm>
                <a:off x="838200" y="4395537"/>
                <a:ext cx="10515600" cy="1781425"/>
              </a:xfrm>
              <a:blipFill>
                <a:blip r:embed="rId2"/>
                <a:stretch>
                  <a:fillRect l="-483" r="-965" b="-2837"/>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1D7FA847-B9DC-5745-A5C0-0FFDF1E0FE8A}"/>
              </a:ext>
            </a:extLst>
          </p:cNvPr>
          <p:cNvPicPr>
            <a:picLocks noChangeAspect="1"/>
          </p:cNvPicPr>
          <p:nvPr/>
        </p:nvPicPr>
        <p:blipFill>
          <a:blip r:embed="rId3"/>
          <a:stretch>
            <a:fillRect/>
          </a:stretch>
        </p:blipFill>
        <p:spPr>
          <a:xfrm>
            <a:off x="2823577" y="1573577"/>
            <a:ext cx="6544845" cy="3007700"/>
          </a:xfrm>
          <a:prstGeom prst="rect">
            <a:avLst/>
          </a:prstGeom>
        </p:spPr>
      </p:pic>
    </p:spTree>
    <p:extLst>
      <p:ext uri="{BB962C8B-B14F-4D97-AF65-F5344CB8AC3E}">
        <p14:creationId xmlns:p14="http://schemas.microsoft.com/office/powerpoint/2010/main" val="12988656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3EE4C-449E-CD43-9442-72DEDFDC1328}"/>
              </a:ext>
            </a:extLst>
          </p:cNvPr>
          <p:cNvSpPr>
            <a:spLocks noGrp="1"/>
          </p:cNvSpPr>
          <p:nvPr>
            <p:ph type="title"/>
          </p:nvPr>
        </p:nvSpPr>
        <p:spPr/>
        <p:txBody>
          <a:bodyPr/>
          <a:lstStyle/>
          <a:p>
            <a:r>
              <a:rPr lang="en-US" dirty="0"/>
              <a:t>Optimal Transport Distance </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D4C721F-18C4-9947-A290-BA743D34A718}"/>
                  </a:ext>
                </a:extLst>
              </p:cNvPr>
              <p:cNvSpPr>
                <a:spLocks noGrp="1"/>
              </p:cNvSpPr>
              <p:nvPr>
                <p:ph idx="1"/>
              </p:nvPr>
            </p:nvSpPr>
            <p:spPr/>
            <p:txBody>
              <a:bodyPr>
                <a:normAutofit/>
              </a:bodyPr>
              <a:lstStyle/>
              <a:p>
                <a:pPr algn="just">
                  <a:buFont typeface="Wingdings" pitchFamily="2" charset="2"/>
                  <a:buChar char="§"/>
                </a:pPr>
                <a:r>
                  <a:rPr lang="en-US" sz="2000" dirty="0">
                    <a:solidFill>
                      <a:srgbClr val="0070C0"/>
                    </a:solidFill>
                  </a:rPr>
                  <a:t>(Kantorovitch, 1942)</a:t>
                </a:r>
                <a:r>
                  <a:rPr lang="en-US" sz="2000" dirty="0"/>
                  <a:t>The optimal transport (OT) metric between two probability distribution </a:t>
                </a:r>
                <a:r>
                  <a:rPr lang="en-US" sz="2000" b="0" i="0" dirty="0">
                    <a:latin typeface="+mj-lt"/>
                    <a:ea typeface="Cambria Math" panose="02040503050406030204" pitchFamily="18" charset="0"/>
                  </a:rPr>
                  <a:t>(</a:t>
                </a:r>
                <a14:m>
                  <m:oMath xmlns:m="http://schemas.openxmlformats.org/officeDocument/2006/math">
                    <m:r>
                      <a:rPr lang="en-US" sz="2000" b="0" i="1" smtClean="0">
                        <a:solidFill>
                          <a:srgbClr val="0070C0"/>
                        </a:solidFill>
                        <a:latin typeface="Cambria Math" panose="02040503050406030204" pitchFamily="18" charset="0"/>
                        <a:ea typeface="Cambria Math" panose="02040503050406030204" pitchFamily="18" charset="0"/>
                      </a:rPr>
                      <m:t>𝜇</m:t>
                    </m:r>
                  </m:oMath>
                </a14:m>
                <a:r>
                  <a:rPr lang="en-US" sz="2000" b="0" i="0" dirty="0">
                    <a:latin typeface="+mj-lt"/>
                    <a:ea typeface="Cambria Math" panose="02040503050406030204" pitchFamily="18" charset="0"/>
                  </a:rPr>
                  <a:t>,</a:t>
                </a:r>
                <a14:m>
                  <m:oMath xmlns:m="http://schemas.openxmlformats.org/officeDocument/2006/math">
                    <m:r>
                      <a:rPr lang="en-US" sz="2000" b="0" i="1" dirty="0" smtClean="0">
                        <a:solidFill>
                          <a:srgbClr val="C00000"/>
                        </a:solidFill>
                        <a:latin typeface="Cambria Math" panose="02040503050406030204" pitchFamily="18" charset="0"/>
                        <a:ea typeface="Cambria Math" panose="02040503050406030204" pitchFamily="18" charset="0"/>
                      </a:rPr>
                      <m:t>𝑣</m:t>
                    </m:r>
                  </m:oMath>
                </a14:m>
                <a:r>
                  <a:rPr lang="en-US" sz="2000" b="0" i="0" dirty="0">
                    <a:solidFill>
                      <a:srgbClr val="C00000"/>
                    </a:solidFill>
                    <a:latin typeface="+mj-lt"/>
                    <a:ea typeface="Cambria Math" panose="02040503050406030204" pitchFamily="18" charset="0"/>
                  </a:rPr>
                  <a:t>)</a:t>
                </a:r>
                <a14:m>
                  <m:oMath xmlns:m="http://schemas.openxmlformats.org/officeDocument/2006/math">
                    <m:r>
                      <a:rPr lang="en-US" sz="2000" b="0" i="0" smtClean="0">
                        <a:latin typeface="Cambria Math" panose="02040503050406030204" pitchFamily="18" charset="0"/>
                        <a:ea typeface="Cambria Math" panose="02040503050406030204" pitchFamily="18" charset="0"/>
                      </a:rPr>
                      <m:t> </m:t>
                    </m:r>
                    <m:r>
                      <a:rPr lang="en-US" sz="2000" b="0" i="1" smtClean="0">
                        <a:latin typeface="Cambria Math" panose="02040503050406030204" pitchFamily="18" charset="0"/>
                        <a:ea typeface="Cambria Math" panose="02040503050406030204" pitchFamily="18" charset="0"/>
                      </a:rPr>
                      <m:t>∈ </m:t>
                    </m:r>
                    <m:sSubSup>
                      <m:sSubSupPr>
                        <m:ctrlPr>
                          <a:rPr lang="en-US" sz="2000" b="0" i="1" smtClean="0">
                            <a:latin typeface="Cambria Math" panose="02040503050406030204" pitchFamily="18" charset="0"/>
                            <a:ea typeface="Cambria Math" panose="02040503050406030204" pitchFamily="18" charset="0"/>
                          </a:rPr>
                        </m:ctrlPr>
                      </m:sSubSupPr>
                      <m:e>
                        <m:r>
                          <a:rPr lang="en-US" sz="2000" b="0" i="1" smtClean="0">
                            <a:latin typeface="Cambria Math" panose="02040503050406030204" pitchFamily="18" charset="0"/>
                            <a:ea typeface="Cambria Math" panose="02040503050406030204" pitchFamily="18" charset="0"/>
                          </a:rPr>
                          <m:t>ℳ</m:t>
                        </m:r>
                      </m:e>
                      <m:sub>
                        <m:r>
                          <a:rPr lang="en-US" sz="2000" b="0" i="1" smtClean="0">
                            <a:latin typeface="Cambria Math" panose="02040503050406030204" pitchFamily="18" charset="0"/>
                            <a:ea typeface="Cambria Math" panose="02040503050406030204" pitchFamily="18" charset="0"/>
                          </a:rPr>
                          <m:t>+</m:t>
                        </m:r>
                      </m:sub>
                      <m:sup>
                        <m:r>
                          <a:rPr lang="en-US" sz="2000" b="0" i="1" smtClean="0">
                            <a:latin typeface="Cambria Math" panose="02040503050406030204" pitchFamily="18" charset="0"/>
                            <a:ea typeface="Cambria Math" panose="02040503050406030204" pitchFamily="18" charset="0"/>
                          </a:rPr>
                          <m:t>1</m:t>
                        </m:r>
                      </m:sup>
                    </m:sSubSup>
                    <m:r>
                      <a:rPr lang="en-US" sz="2000" b="0" i="1" smtClean="0">
                        <a:latin typeface="Cambria Math" panose="02040503050406030204" pitchFamily="18" charset="0"/>
                        <a:ea typeface="Cambria Math" panose="02040503050406030204" pitchFamily="18" charset="0"/>
                      </a:rPr>
                      <m:t>×</m:t>
                    </m:r>
                    <m:sSubSup>
                      <m:sSubSupPr>
                        <m:ctrlPr>
                          <a:rPr lang="en-US" sz="2000" i="1">
                            <a:latin typeface="Cambria Math" panose="02040503050406030204" pitchFamily="18" charset="0"/>
                            <a:ea typeface="Cambria Math" panose="02040503050406030204" pitchFamily="18" charset="0"/>
                          </a:rPr>
                        </m:ctrlPr>
                      </m:sSubSupPr>
                      <m:e>
                        <m:r>
                          <a:rPr lang="en-US" sz="2000" i="1">
                            <a:latin typeface="Cambria Math" panose="02040503050406030204" pitchFamily="18" charset="0"/>
                            <a:ea typeface="Cambria Math" panose="02040503050406030204" pitchFamily="18" charset="0"/>
                          </a:rPr>
                          <m:t>ℳ</m:t>
                        </m:r>
                      </m:e>
                      <m:sub>
                        <m:r>
                          <a:rPr lang="en-US" sz="2000" i="1">
                            <a:latin typeface="Cambria Math" panose="02040503050406030204" pitchFamily="18" charset="0"/>
                            <a:ea typeface="Cambria Math" panose="02040503050406030204" pitchFamily="18" charset="0"/>
                          </a:rPr>
                          <m:t>+</m:t>
                        </m:r>
                      </m:sub>
                      <m:sup>
                        <m:r>
                          <a:rPr lang="en-US" sz="2000" i="1">
                            <a:latin typeface="Cambria Math" panose="02040503050406030204" pitchFamily="18" charset="0"/>
                            <a:ea typeface="Cambria Math" panose="02040503050406030204" pitchFamily="18" charset="0"/>
                          </a:rPr>
                          <m:t>1</m:t>
                        </m:r>
                      </m:sup>
                    </m:sSubSup>
                  </m:oMath>
                </a14:m>
                <a:r>
                  <a:rPr lang="en-US" sz="2000" dirty="0"/>
                  <a:t> is defined as solution of the (possibly infinite dimension) linear program:</a:t>
                </a:r>
              </a:p>
              <a:p>
                <a:pPr algn="just">
                  <a:buFont typeface="Wingdings" pitchFamily="2" charset="2"/>
                  <a:buChar char="§"/>
                </a:pPr>
                <a:endParaRPr lang="en-US" sz="2000" dirty="0"/>
              </a:p>
              <a:p>
                <a:pPr algn="just">
                  <a:buFont typeface="Wingdings" pitchFamily="2" charset="2"/>
                  <a:buChar char="§"/>
                </a:pPr>
                <a:endParaRPr lang="en-US" sz="2000" dirty="0"/>
              </a:p>
              <a:p>
                <a:pPr algn="just">
                  <a:buFont typeface="Wingdings" pitchFamily="2" charset="2"/>
                  <a:buChar char="§"/>
                </a:pPr>
                <a:r>
                  <a:rPr lang="en-US" sz="2000" dirty="0"/>
                  <a:t>Where the set of admissible coupling </a:t>
                </a:r>
                <a14:m>
                  <m:oMath xmlns:m="http://schemas.openxmlformats.org/officeDocument/2006/math">
                    <m:r>
                      <m:rPr>
                        <m:sty m:val="p"/>
                      </m:rPr>
                      <a:rPr lang="el-GR" sz="2000" i="1" smtClean="0">
                        <a:latin typeface="Cambria Math" panose="02040503050406030204" pitchFamily="18" charset="0"/>
                        <a:ea typeface="Cambria Math" panose="02040503050406030204" pitchFamily="18" charset="0"/>
                      </a:rPr>
                      <m:t>Π</m:t>
                    </m:r>
                    <m:d>
                      <m:dPr>
                        <m:ctrlPr>
                          <a:rPr lang="en-US" sz="2000" b="0" i="1" smtClean="0">
                            <a:latin typeface="Cambria Math" panose="02040503050406030204" pitchFamily="18" charset="0"/>
                            <a:ea typeface="Cambria Math" panose="02040503050406030204" pitchFamily="18" charset="0"/>
                          </a:rPr>
                        </m:ctrlPr>
                      </m:dPr>
                      <m:e>
                        <m:r>
                          <a:rPr lang="en-US" sz="2000" i="1">
                            <a:solidFill>
                              <a:srgbClr val="0070C0"/>
                            </a:solidFill>
                            <a:latin typeface="Cambria Math" panose="02040503050406030204" pitchFamily="18" charset="0"/>
                            <a:ea typeface="Cambria Math" panose="02040503050406030204" pitchFamily="18" charset="0"/>
                          </a:rPr>
                          <m:t>𝜇</m:t>
                        </m:r>
                        <m:r>
                          <m:rPr>
                            <m:nor/>
                          </m:rPr>
                          <a:rPr lang="en-US" sz="2000" dirty="0">
                            <a:ea typeface="Cambria Math" panose="02040503050406030204" pitchFamily="18" charset="0"/>
                          </a:rPr>
                          <m:t>,</m:t>
                        </m:r>
                        <m:r>
                          <a:rPr lang="en-US" sz="2000" i="1" dirty="0">
                            <a:solidFill>
                              <a:srgbClr val="C00000"/>
                            </a:solidFill>
                            <a:latin typeface="Cambria Math" panose="02040503050406030204" pitchFamily="18" charset="0"/>
                            <a:ea typeface="Cambria Math" panose="02040503050406030204" pitchFamily="18" charset="0"/>
                          </a:rPr>
                          <m:t>𝑣</m:t>
                        </m:r>
                      </m:e>
                    </m:d>
                  </m:oMath>
                </a14:m>
                <a:r>
                  <a:rPr lang="en-US" sz="2000" dirty="0"/>
                  <a:t> is composed of </a:t>
                </a:r>
                <a:r>
                  <a:rPr lang="en-US" sz="2000" b="1" dirty="0">
                    <a:solidFill>
                      <a:srgbClr val="0070C0"/>
                    </a:solidFill>
                  </a:rPr>
                  <a:t>joint probability distributions </a:t>
                </a:r>
                <a:r>
                  <a:rPr lang="en-US" sz="2000" dirty="0"/>
                  <a:t>over the product space </a:t>
                </a:r>
                <a14:m>
                  <m:oMath xmlns:m="http://schemas.openxmlformats.org/officeDocument/2006/math">
                    <m:r>
                      <a:rPr lang="en-US" sz="2000" i="1" smtClean="0">
                        <a:latin typeface="Cambria Math" panose="02040503050406030204" pitchFamily="18" charset="0"/>
                        <a:ea typeface="Cambria Math" panose="02040503050406030204" pitchFamily="18" charset="0"/>
                      </a:rPr>
                      <m:t>𝜒</m:t>
                    </m:r>
                    <m:r>
                      <a:rPr lang="en-US" sz="2000" i="1" smtClean="0">
                        <a:latin typeface="Cambria Math" panose="02040503050406030204" pitchFamily="18" charset="0"/>
                        <a:ea typeface="Cambria Math" panose="02040503050406030204" pitchFamily="18" charset="0"/>
                      </a:rPr>
                      <m:t>×</m:t>
                    </m:r>
                    <m:r>
                      <a:rPr lang="en-US" sz="2000" i="1" smtClean="0">
                        <a:latin typeface="Cambria Math" panose="02040503050406030204" pitchFamily="18" charset="0"/>
                        <a:ea typeface="Cambria Math" panose="02040503050406030204" pitchFamily="18" charset="0"/>
                      </a:rPr>
                      <m:t>𝜒</m:t>
                    </m:r>
                  </m:oMath>
                </a14:m>
                <a:r>
                  <a:rPr lang="en-US" sz="2000" dirty="0"/>
                  <a:t> with imposed marginal </a:t>
                </a:r>
                <a14:m>
                  <m:oMath xmlns:m="http://schemas.openxmlformats.org/officeDocument/2006/math">
                    <m:d>
                      <m:dPr>
                        <m:ctrlPr>
                          <a:rPr lang="en-US" sz="2000" b="0" i="1" smtClean="0">
                            <a:latin typeface="Cambria Math" panose="02040503050406030204" pitchFamily="18" charset="0"/>
                          </a:rPr>
                        </m:ctrlPr>
                      </m:dPr>
                      <m:e>
                        <m:r>
                          <a:rPr lang="en-US" sz="2000" i="1">
                            <a:solidFill>
                              <a:srgbClr val="0070C0"/>
                            </a:solidFill>
                            <a:latin typeface="Cambria Math" panose="02040503050406030204" pitchFamily="18" charset="0"/>
                            <a:ea typeface="Cambria Math" panose="02040503050406030204" pitchFamily="18" charset="0"/>
                          </a:rPr>
                          <m:t>𝜇</m:t>
                        </m:r>
                        <m:r>
                          <m:rPr>
                            <m:nor/>
                          </m:rPr>
                          <a:rPr lang="en-US" sz="2000" dirty="0">
                            <a:ea typeface="Cambria Math" panose="02040503050406030204" pitchFamily="18" charset="0"/>
                          </a:rPr>
                          <m:t>,</m:t>
                        </m:r>
                        <m:r>
                          <a:rPr lang="en-US" sz="2000" i="1" dirty="0">
                            <a:solidFill>
                              <a:srgbClr val="C00000"/>
                            </a:solidFill>
                            <a:latin typeface="Cambria Math" panose="02040503050406030204" pitchFamily="18" charset="0"/>
                            <a:ea typeface="Cambria Math" panose="02040503050406030204" pitchFamily="18" charset="0"/>
                          </a:rPr>
                          <m:t>𝑣</m:t>
                        </m:r>
                      </m:e>
                    </m:d>
                    <m:r>
                      <a:rPr lang="en-US" sz="2000" b="0" i="1" smtClean="0">
                        <a:latin typeface="Cambria Math" panose="02040503050406030204" pitchFamily="18" charset="0"/>
                      </a:rPr>
                      <m:t>.</m:t>
                    </m:r>
                  </m:oMath>
                </a14:m>
                <a:r>
                  <a:rPr lang="en-US" sz="2000" dirty="0"/>
                  <a:t> Here </a:t>
                </a:r>
                <a14:m>
                  <m:oMath xmlns:m="http://schemas.openxmlformats.org/officeDocument/2006/math">
                    <m:r>
                      <a:rPr lang="en-US" sz="2000" b="0" i="1" smtClean="0">
                        <a:latin typeface="Cambria Math" panose="02040503050406030204" pitchFamily="18" charset="0"/>
                      </a:rPr>
                      <m:t>𝑐</m:t>
                    </m:r>
                    <m:r>
                      <a:rPr lang="en-US" sz="2000" b="0" i="1" smtClean="0">
                        <a:latin typeface="Cambria Math" panose="02040503050406030204" pitchFamily="18" charset="0"/>
                      </a:rPr>
                      <m:t>(</m:t>
                    </m:r>
                    <m:r>
                      <a:rPr lang="en-US" sz="2000" b="0" i="1" smtClean="0">
                        <a:solidFill>
                          <a:srgbClr val="0070C0"/>
                        </a:solidFill>
                        <a:latin typeface="Cambria Math" panose="02040503050406030204" pitchFamily="18" charset="0"/>
                      </a:rPr>
                      <m:t>𝑥</m:t>
                    </m:r>
                    <m:r>
                      <a:rPr lang="en-US" sz="2000" b="0" i="1" smtClean="0">
                        <a:latin typeface="Cambria Math" panose="02040503050406030204" pitchFamily="18" charset="0"/>
                      </a:rPr>
                      <m:t>,</m:t>
                    </m:r>
                    <m:r>
                      <a:rPr lang="en-US" sz="2000" b="0" i="1" smtClean="0">
                        <a:solidFill>
                          <a:srgbClr val="C00000"/>
                        </a:solidFill>
                        <a:latin typeface="Cambria Math" panose="02040503050406030204" pitchFamily="18" charset="0"/>
                      </a:rPr>
                      <m:t>𝑦</m:t>
                    </m:r>
                    <m:r>
                      <a:rPr lang="en-US" sz="2000" b="0" i="1" smtClean="0">
                        <a:latin typeface="Cambria Math" panose="02040503050406030204" pitchFamily="18" charset="0"/>
                      </a:rPr>
                      <m:t>)</m:t>
                    </m:r>
                  </m:oMath>
                </a14:m>
                <a:r>
                  <a:rPr lang="en-US" sz="2000" dirty="0"/>
                  <a:t> is the ground cost to move a unit of mass from </a:t>
                </a:r>
                <a14:m>
                  <m:oMath xmlns:m="http://schemas.openxmlformats.org/officeDocument/2006/math">
                    <m:r>
                      <a:rPr lang="en-US" sz="2000" b="0" i="1" smtClean="0">
                        <a:solidFill>
                          <a:srgbClr val="0070C0"/>
                        </a:solidFill>
                        <a:latin typeface="Cambria Math" panose="02040503050406030204" pitchFamily="18" charset="0"/>
                      </a:rPr>
                      <m:t>𝑥</m:t>
                    </m:r>
                  </m:oMath>
                </a14:m>
                <a:r>
                  <a:rPr lang="en-US" sz="2000" dirty="0"/>
                  <a:t> to </a:t>
                </a:r>
                <a14:m>
                  <m:oMath xmlns:m="http://schemas.openxmlformats.org/officeDocument/2006/math">
                    <m:r>
                      <a:rPr lang="en-US" sz="2000" b="0" i="1" smtClean="0">
                        <a:solidFill>
                          <a:srgbClr val="C00000"/>
                        </a:solidFill>
                        <a:latin typeface="Cambria Math" panose="02040503050406030204" pitchFamily="18" charset="0"/>
                      </a:rPr>
                      <m:t>𝑦</m:t>
                    </m:r>
                  </m:oMath>
                </a14:m>
                <a:r>
                  <a:rPr lang="en-US" sz="2000" dirty="0"/>
                  <a:t>.</a:t>
                </a:r>
              </a:p>
              <a:p>
                <a:pPr algn="just">
                  <a:buFont typeface="Wingdings" pitchFamily="2" charset="2"/>
                  <a:buChar char="§"/>
                </a:pPr>
                <a:r>
                  <a:rPr lang="en-US" sz="2000" dirty="0"/>
                  <a:t>When </a:t>
                </a:r>
                <a14:m>
                  <m:oMath xmlns:m="http://schemas.openxmlformats.org/officeDocument/2006/math">
                    <m:r>
                      <a:rPr lang="en-US" sz="2000" i="1" smtClean="0">
                        <a:latin typeface="Cambria Math" panose="02040503050406030204" pitchFamily="18" charset="0"/>
                        <a:ea typeface="Cambria Math" panose="02040503050406030204" pitchFamily="18" charset="0"/>
                      </a:rPr>
                      <m:t>𝜒</m:t>
                    </m:r>
                  </m:oMath>
                </a14:m>
                <a:r>
                  <a:rPr lang="en-US" sz="2000" dirty="0"/>
                  <a:t> is equipped with a distance </a:t>
                </a:r>
                <a14:m>
                  <m:oMath xmlns:m="http://schemas.openxmlformats.org/officeDocument/2006/math">
                    <m:sSub>
                      <m:sSubPr>
                        <m:ctrlPr>
                          <a:rPr lang="en-US" sz="2000" i="1" smtClean="0">
                            <a:latin typeface="Cambria Math" panose="02040503050406030204" pitchFamily="18" charset="0"/>
                          </a:rPr>
                        </m:ctrlPr>
                      </m:sSubPr>
                      <m:e>
                        <m:r>
                          <a:rPr lang="en-US" sz="2000" b="0" i="1" smtClean="0">
                            <a:latin typeface="Cambria Math" panose="02040503050406030204" pitchFamily="18" charset="0"/>
                          </a:rPr>
                          <m:t>𝑑</m:t>
                        </m:r>
                      </m:e>
                      <m:sub>
                        <m:r>
                          <a:rPr lang="en-US" sz="2000" i="1" smtClean="0">
                            <a:latin typeface="Cambria Math" panose="02040503050406030204" pitchFamily="18" charset="0"/>
                            <a:ea typeface="Cambria Math" panose="02040503050406030204" pitchFamily="18" charset="0"/>
                          </a:rPr>
                          <m:t>𝜒</m:t>
                        </m:r>
                      </m:sub>
                    </m:sSub>
                  </m:oMath>
                </a14:m>
                <a:r>
                  <a:rPr lang="en-US" sz="2000" dirty="0"/>
                  <a:t>, a typical choice is set to be </a:t>
                </a:r>
                <a14:m>
                  <m:oMath xmlns:m="http://schemas.openxmlformats.org/officeDocument/2006/math">
                    <m:r>
                      <a:rPr lang="en-US" sz="2000" b="0" i="1" smtClean="0">
                        <a:latin typeface="Cambria Math" panose="02040503050406030204" pitchFamily="18" charset="0"/>
                      </a:rPr>
                      <m:t>𝑐</m:t>
                    </m:r>
                    <m:d>
                      <m:dPr>
                        <m:ctrlPr>
                          <a:rPr lang="en-US" sz="2000" b="0" i="1" smtClean="0">
                            <a:latin typeface="Cambria Math" panose="02040503050406030204" pitchFamily="18" charset="0"/>
                          </a:rPr>
                        </m:ctrlPr>
                      </m:dPr>
                      <m:e>
                        <m:r>
                          <a:rPr lang="en-US" sz="2000" b="0" i="1" smtClean="0">
                            <a:solidFill>
                              <a:srgbClr val="0070C0"/>
                            </a:solidFill>
                            <a:latin typeface="Cambria Math" panose="02040503050406030204" pitchFamily="18" charset="0"/>
                          </a:rPr>
                          <m:t>𝑥</m:t>
                        </m:r>
                        <m:r>
                          <a:rPr lang="en-US" sz="2000" b="0" i="1" smtClean="0">
                            <a:latin typeface="Cambria Math" panose="02040503050406030204" pitchFamily="18" charset="0"/>
                          </a:rPr>
                          <m:t>,</m:t>
                        </m:r>
                        <m:r>
                          <a:rPr lang="en-US" sz="2000" b="0" i="1" smtClean="0">
                            <a:solidFill>
                              <a:srgbClr val="C00000"/>
                            </a:solidFill>
                            <a:latin typeface="Cambria Math" panose="02040503050406030204" pitchFamily="18" charset="0"/>
                          </a:rPr>
                          <m:t>𝑦</m:t>
                        </m:r>
                      </m:e>
                    </m:d>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𝑑</m:t>
                        </m:r>
                      </m:e>
                      <m:sub>
                        <m:r>
                          <a:rPr lang="en-US" sz="2000" b="0" i="1" smtClean="0">
                            <a:latin typeface="Cambria Math" panose="02040503050406030204" pitchFamily="18" charset="0"/>
                            <a:ea typeface="Cambria Math" panose="02040503050406030204" pitchFamily="18" charset="0"/>
                          </a:rPr>
                          <m:t>𝜒</m:t>
                        </m:r>
                      </m:sub>
                    </m:sSub>
                    <m:sSup>
                      <m:sSupPr>
                        <m:ctrlPr>
                          <a:rPr lang="en-US" sz="2000" b="0" i="1" smtClean="0">
                            <a:latin typeface="Cambria Math" panose="02040503050406030204" pitchFamily="18" charset="0"/>
                          </a:rPr>
                        </m:ctrlPr>
                      </m:sSupPr>
                      <m:e>
                        <m:r>
                          <a:rPr lang="en-US" sz="2000" b="0" i="1" smtClean="0">
                            <a:latin typeface="Cambria Math" panose="02040503050406030204" pitchFamily="18" charset="0"/>
                          </a:rPr>
                          <m:t>(</m:t>
                        </m:r>
                        <m:r>
                          <a:rPr lang="en-US" sz="2000" b="0" i="1" smtClean="0">
                            <a:solidFill>
                              <a:srgbClr val="0070C0"/>
                            </a:solidFill>
                            <a:latin typeface="Cambria Math" panose="02040503050406030204" pitchFamily="18" charset="0"/>
                          </a:rPr>
                          <m:t>𝑥</m:t>
                        </m:r>
                        <m:r>
                          <a:rPr lang="en-US" sz="2000" b="0" i="1" smtClean="0">
                            <a:latin typeface="Cambria Math" panose="02040503050406030204" pitchFamily="18" charset="0"/>
                          </a:rPr>
                          <m:t>,</m:t>
                        </m:r>
                        <m:r>
                          <a:rPr lang="en-US" sz="2000" b="0" i="1" smtClean="0">
                            <a:solidFill>
                              <a:srgbClr val="C00000"/>
                            </a:solidFill>
                            <a:latin typeface="Cambria Math" panose="02040503050406030204" pitchFamily="18" charset="0"/>
                          </a:rPr>
                          <m:t>𝑦</m:t>
                        </m:r>
                        <m:r>
                          <a:rPr lang="en-US" sz="2000" b="0" i="1" smtClean="0">
                            <a:latin typeface="Cambria Math" panose="02040503050406030204" pitchFamily="18" charset="0"/>
                          </a:rPr>
                          <m:t>)</m:t>
                        </m:r>
                      </m:e>
                      <m:sup>
                        <m:r>
                          <a:rPr lang="en-US" sz="2000" b="0" i="1" smtClean="0">
                            <a:latin typeface="Cambria Math" panose="02040503050406030204" pitchFamily="18" charset="0"/>
                          </a:rPr>
                          <m:t>𝑝</m:t>
                        </m:r>
                      </m:sup>
                    </m:sSup>
                  </m:oMath>
                </a14:m>
                <a:r>
                  <a:rPr lang="en-US" sz="2000" dirty="0"/>
                  <a:t> where </a:t>
                </a:r>
                <a14:m>
                  <m:oMath xmlns:m="http://schemas.openxmlformats.org/officeDocument/2006/math">
                    <m:r>
                      <a:rPr lang="en-US" sz="2000" b="0" i="1" smtClean="0">
                        <a:latin typeface="Cambria Math" panose="02040503050406030204" pitchFamily="18" charset="0"/>
                      </a:rPr>
                      <m:t>𝑝</m:t>
                    </m:r>
                    <m:r>
                      <a:rPr lang="en-US" sz="2000" b="0" i="1" smtClean="0">
                        <a:latin typeface="Cambria Math" panose="02040503050406030204" pitchFamily="18" charset="0"/>
                      </a:rPr>
                      <m:t>&gt;0</m:t>
                    </m:r>
                  </m:oMath>
                </a14:m>
                <a:r>
                  <a:rPr lang="en-US" sz="2000" dirty="0"/>
                  <a:t> is some exponent, in which case for </a:t>
                </a:r>
                <a14:m>
                  <m:oMath xmlns:m="http://schemas.openxmlformats.org/officeDocument/2006/math">
                    <m:r>
                      <a:rPr lang="en-US" sz="2000" b="0" i="1" smtClean="0">
                        <a:latin typeface="Cambria Math" panose="02040503050406030204" pitchFamily="18" charset="0"/>
                      </a:rPr>
                      <m:t>𝑝</m:t>
                    </m:r>
                    <m:r>
                      <a:rPr lang="en-US" sz="2000" b="0" i="1" smtClean="0">
                        <a:latin typeface="Cambria Math" panose="02040503050406030204" pitchFamily="18" charset="0"/>
                        <a:ea typeface="Cambria Math" panose="02040503050406030204" pitchFamily="18" charset="0"/>
                      </a:rPr>
                      <m:t>≥1</m:t>
                    </m:r>
                  </m:oMath>
                </a14:m>
                <a:r>
                  <a:rPr lang="en-US" sz="2000" dirty="0"/>
                  <a:t>, </a:t>
                </a:r>
                <a14:m>
                  <m:oMath xmlns:m="http://schemas.openxmlformats.org/officeDocument/2006/math">
                    <m:sSubSup>
                      <m:sSubSupPr>
                        <m:ctrlPr>
                          <a:rPr lang="en-US" sz="2000" i="1" smtClean="0">
                            <a:latin typeface="Cambria Math" panose="02040503050406030204" pitchFamily="18" charset="0"/>
                          </a:rPr>
                        </m:ctrlPr>
                      </m:sSubSupPr>
                      <m:e>
                        <m:r>
                          <a:rPr lang="en-US" sz="2000" b="0" i="1" smtClean="0">
                            <a:latin typeface="Cambria Math" panose="02040503050406030204" pitchFamily="18" charset="0"/>
                          </a:rPr>
                          <m:t>𝑊</m:t>
                        </m:r>
                      </m:e>
                      <m:sub>
                        <m:r>
                          <a:rPr lang="en-US" sz="2000" b="0" i="1" smtClean="0">
                            <a:latin typeface="Cambria Math" panose="02040503050406030204" pitchFamily="18" charset="0"/>
                          </a:rPr>
                          <m:t>𝑐</m:t>
                        </m:r>
                      </m:sub>
                      <m:sup>
                        <m:r>
                          <a:rPr lang="en-US" sz="2000" b="0" i="1" smtClean="0">
                            <a:latin typeface="Cambria Math" panose="02040503050406030204" pitchFamily="18" charset="0"/>
                          </a:rPr>
                          <m:t>1/</m:t>
                        </m:r>
                        <m:r>
                          <a:rPr lang="en-US" sz="2000" b="0" i="1" smtClean="0">
                            <a:latin typeface="Cambria Math" panose="02040503050406030204" pitchFamily="18" charset="0"/>
                          </a:rPr>
                          <m:t>𝑝</m:t>
                        </m:r>
                      </m:sup>
                    </m:sSubSup>
                  </m:oMath>
                </a14:m>
                <a:r>
                  <a:rPr lang="en-US" sz="2000" dirty="0"/>
                  <a:t> is called</a:t>
                </a:r>
                <a:r>
                  <a:rPr lang="en-US" sz="2000" b="1" dirty="0">
                    <a:solidFill>
                      <a:srgbClr val="0070C0"/>
                    </a:solidFill>
                  </a:rPr>
                  <a:t> p-Wasserstein distance</a:t>
                </a:r>
                <a:r>
                  <a:rPr lang="en-US" sz="2000" dirty="0"/>
                  <a:t> between probability measures. </a:t>
                </a:r>
              </a:p>
              <a:p>
                <a:pPr algn="just">
                  <a:buFont typeface="Wingdings" pitchFamily="2" charset="2"/>
                  <a:buChar char="§"/>
                </a:pPr>
                <a:r>
                  <a:rPr lang="en-US" sz="2000" b="1" dirty="0">
                    <a:solidFill>
                      <a:srgbClr val="C00000"/>
                    </a:solidFill>
                  </a:rPr>
                  <a:t>Notes: </a:t>
                </a:r>
                <a:r>
                  <a:rPr lang="en-US" sz="2000" dirty="0">
                    <a:solidFill>
                      <a:srgbClr val="C00000"/>
                    </a:solidFill>
                  </a:rPr>
                  <a:t>Major obstacles to use p-Wasserstein distance are high computational complexity and the curse of dimensionality.  </a:t>
                </a:r>
              </a:p>
            </p:txBody>
          </p:sp>
        </mc:Choice>
        <mc:Fallback>
          <p:sp>
            <p:nvSpPr>
              <p:cNvPr id="3" name="Content Placeholder 2">
                <a:extLst>
                  <a:ext uri="{FF2B5EF4-FFF2-40B4-BE49-F238E27FC236}">
                    <a16:creationId xmlns:a16="http://schemas.microsoft.com/office/drawing/2014/main" id="{1D4C721F-18C4-9947-A290-BA743D34A718}"/>
                  </a:ext>
                </a:extLst>
              </p:cNvPr>
              <p:cNvSpPr>
                <a:spLocks noGrp="1" noRot="1" noChangeAspect="1" noMove="1" noResize="1" noEditPoints="1" noAdjustHandles="1" noChangeArrowheads="1" noChangeShapeType="1" noTextEdit="1"/>
              </p:cNvSpPr>
              <p:nvPr>
                <p:ph idx="1"/>
              </p:nvPr>
            </p:nvSpPr>
            <p:spPr>
              <a:blipFill>
                <a:blip r:embed="rId2"/>
                <a:stretch>
                  <a:fillRect l="-483" t="-1754" r="-603"/>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26D69DA5-D67B-1541-8901-F6D2DAD94B9F}"/>
              </a:ext>
            </a:extLst>
          </p:cNvPr>
          <p:cNvPicPr>
            <a:picLocks noChangeAspect="1"/>
          </p:cNvPicPr>
          <p:nvPr/>
        </p:nvPicPr>
        <p:blipFill>
          <a:blip r:embed="rId3"/>
          <a:stretch>
            <a:fillRect/>
          </a:stretch>
        </p:blipFill>
        <p:spPr>
          <a:xfrm>
            <a:off x="4173756" y="2459038"/>
            <a:ext cx="3398619" cy="734664"/>
          </a:xfrm>
          <a:prstGeom prst="rect">
            <a:avLst/>
          </a:prstGeom>
        </p:spPr>
      </p:pic>
    </p:spTree>
    <p:extLst>
      <p:ext uri="{BB962C8B-B14F-4D97-AF65-F5344CB8AC3E}">
        <p14:creationId xmlns:p14="http://schemas.microsoft.com/office/powerpoint/2010/main" val="1088924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64579-D2C3-2347-B854-2E6F41040BBB}"/>
              </a:ext>
            </a:extLst>
          </p:cNvPr>
          <p:cNvSpPr>
            <a:spLocks noGrp="1"/>
          </p:cNvSpPr>
          <p:nvPr>
            <p:ph type="title"/>
          </p:nvPr>
        </p:nvSpPr>
        <p:spPr/>
        <p:txBody>
          <a:bodyPr/>
          <a:lstStyle/>
          <a:p>
            <a:r>
              <a:rPr lang="en-US" dirty="0"/>
              <a:t>Welcome to Data Science Center UI</a:t>
            </a:r>
          </a:p>
        </p:txBody>
      </p:sp>
      <p:sp>
        <p:nvSpPr>
          <p:cNvPr id="3" name="Content Placeholder 2">
            <a:extLst>
              <a:ext uri="{FF2B5EF4-FFF2-40B4-BE49-F238E27FC236}">
                <a16:creationId xmlns:a16="http://schemas.microsoft.com/office/drawing/2014/main" id="{464FAF4A-AC23-C540-ABA7-A5E72095984F}"/>
              </a:ext>
            </a:extLst>
          </p:cNvPr>
          <p:cNvSpPr>
            <a:spLocks noGrp="1"/>
          </p:cNvSpPr>
          <p:nvPr>
            <p:ph idx="1"/>
          </p:nvPr>
        </p:nvSpPr>
        <p:spPr/>
        <p:txBody>
          <a:bodyPr>
            <a:normAutofit/>
          </a:bodyPr>
          <a:lstStyle/>
          <a:p>
            <a:pPr marL="0" indent="0">
              <a:buNone/>
            </a:pPr>
            <a:r>
              <a:rPr lang="en-US" b="1" dirty="0">
                <a:solidFill>
                  <a:srgbClr val="0070C0"/>
                </a:solidFill>
              </a:rPr>
              <a:t>What You Will Learn Today</a:t>
            </a:r>
          </a:p>
          <a:p>
            <a:pPr lvl="1">
              <a:buFont typeface="Wingdings" pitchFamily="2" charset="2"/>
              <a:buChar char="§"/>
            </a:pPr>
            <a:r>
              <a:rPr lang="en-US" dirty="0"/>
              <a:t>Known Problems with GANs</a:t>
            </a:r>
          </a:p>
          <a:p>
            <a:pPr lvl="1">
              <a:buFont typeface="Wingdings" pitchFamily="2" charset="2"/>
              <a:buChar char="§"/>
            </a:pPr>
            <a:r>
              <a:rPr lang="en-US" dirty="0"/>
              <a:t>Introduction to Optimal Transport Theory</a:t>
            </a:r>
          </a:p>
          <a:p>
            <a:pPr lvl="1">
              <a:buFont typeface="Wingdings" pitchFamily="2" charset="2"/>
              <a:buChar char="§"/>
            </a:pPr>
            <a:r>
              <a:rPr lang="en-US" dirty="0"/>
              <a:t>Wasserstein GAN Formulation</a:t>
            </a:r>
          </a:p>
          <a:p>
            <a:pPr lvl="1">
              <a:buFont typeface="Wingdings" pitchFamily="2" charset="2"/>
              <a:buChar char="§"/>
            </a:pPr>
            <a:r>
              <a:rPr lang="en-US" dirty="0"/>
              <a:t>WGAN Regularization Techniques</a:t>
            </a:r>
          </a:p>
          <a:p>
            <a:pPr lvl="1">
              <a:buFont typeface="Wingdings" pitchFamily="2" charset="2"/>
              <a:buChar char="§"/>
            </a:pPr>
            <a:endParaRPr lang="en-US" dirty="0"/>
          </a:p>
          <a:p>
            <a:pPr marL="0" indent="0">
              <a:buNone/>
            </a:pPr>
            <a:r>
              <a:rPr lang="en-US" b="1" dirty="0">
                <a:solidFill>
                  <a:srgbClr val="0070C0"/>
                </a:solidFill>
              </a:rPr>
              <a:t>What You Will Practice Today</a:t>
            </a:r>
          </a:p>
          <a:p>
            <a:pPr lvl="1">
              <a:buFont typeface="Wingdings" pitchFamily="2" charset="2"/>
              <a:buChar char="§"/>
            </a:pPr>
            <a:r>
              <a:rPr lang="en-US" dirty="0"/>
              <a:t>Setup Your WGAN experiments (Collab, PyTorch) </a:t>
            </a:r>
          </a:p>
          <a:p>
            <a:pPr lvl="1">
              <a:buFont typeface="Wingdings" pitchFamily="2" charset="2"/>
              <a:buChar char="§"/>
            </a:pPr>
            <a:r>
              <a:rPr lang="en-US" dirty="0"/>
              <a:t>Create Your First WGAN </a:t>
            </a:r>
          </a:p>
          <a:p>
            <a:pPr lvl="1">
              <a:buFont typeface="Wingdings" pitchFamily="2" charset="2"/>
              <a:buChar char="§"/>
            </a:pPr>
            <a:r>
              <a:rPr lang="en-US" dirty="0"/>
              <a:t>Implement Various WGAN Regularization Techniques </a:t>
            </a:r>
          </a:p>
          <a:p>
            <a:pPr marL="457200" lvl="1" indent="0">
              <a:buNone/>
            </a:pPr>
            <a:endParaRPr lang="en-US" dirty="0"/>
          </a:p>
          <a:p>
            <a:pPr lvl="1">
              <a:buFont typeface="Wingdings" pitchFamily="2" charset="2"/>
              <a:buChar char="§"/>
            </a:pPr>
            <a:endParaRPr lang="en-US" dirty="0"/>
          </a:p>
          <a:p>
            <a:pPr lvl="1">
              <a:buFont typeface="Wingdings" pitchFamily="2" charset="2"/>
              <a:buChar char="§"/>
            </a:pPr>
            <a:endParaRPr lang="en-US" dirty="0"/>
          </a:p>
          <a:p>
            <a:endParaRPr lang="en-US" dirty="0"/>
          </a:p>
          <a:p>
            <a:endParaRPr lang="en-US" dirty="0"/>
          </a:p>
        </p:txBody>
      </p:sp>
    </p:spTree>
    <p:extLst>
      <p:ext uri="{BB962C8B-B14F-4D97-AF65-F5344CB8AC3E}">
        <p14:creationId xmlns:p14="http://schemas.microsoft.com/office/powerpoint/2010/main" val="1495495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00064-6FD1-604B-9616-AE074B4D16C0}"/>
              </a:ext>
            </a:extLst>
          </p:cNvPr>
          <p:cNvSpPr>
            <a:spLocks noGrp="1"/>
          </p:cNvSpPr>
          <p:nvPr>
            <p:ph type="title"/>
          </p:nvPr>
        </p:nvSpPr>
        <p:spPr/>
        <p:txBody>
          <a:bodyPr/>
          <a:lstStyle/>
          <a:p>
            <a:r>
              <a:rPr lang="en-US" dirty="0"/>
              <a:t>The Wasserstein Distance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DB23208B-EA77-534F-AED1-21043922F75E}"/>
                  </a:ext>
                </a:extLst>
              </p:cNvPr>
              <p:cNvSpPr>
                <a:spLocks noGrp="1"/>
              </p:cNvSpPr>
              <p:nvPr>
                <p:ph idx="1"/>
              </p:nvPr>
            </p:nvSpPr>
            <p:spPr/>
            <p:txBody>
              <a:bodyPr>
                <a:normAutofit/>
              </a:bodyPr>
              <a:lstStyle/>
              <a:p>
                <a:pPr>
                  <a:buFont typeface="Wingdings" pitchFamily="2" charset="2"/>
                  <a:buChar char="§"/>
                </a:pPr>
                <a:r>
                  <a:rPr lang="en-ID" sz="2000" dirty="0"/>
                  <a:t>Ground cost </a:t>
                </a:r>
                <a:r>
                  <a:rPr lang="en-ID" sz="2000" i="1" dirty="0"/>
                  <a:t>c</a:t>
                </a:r>
                <a:r>
                  <a:rPr lang="en-ID" sz="2000" dirty="0"/>
                  <a:t>(</a:t>
                </a:r>
                <a:r>
                  <a:rPr lang="en-ID" sz="2000" i="1" dirty="0">
                    <a:solidFill>
                      <a:srgbClr val="0070C0"/>
                    </a:solidFill>
                  </a:rPr>
                  <a:t>x</a:t>
                </a:r>
                <a:r>
                  <a:rPr lang="en-ID" sz="2000" dirty="0"/>
                  <a:t>,</a:t>
                </a:r>
                <a:r>
                  <a:rPr lang="en-ID" sz="2000" i="1" dirty="0">
                    <a:solidFill>
                      <a:srgbClr val="C00000"/>
                    </a:solidFill>
                  </a:rPr>
                  <a:t>y</a:t>
                </a:r>
                <a:r>
                  <a:rPr lang="en-ID" sz="2000" dirty="0"/>
                  <a:t>) to move a unit of mass from </a:t>
                </a:r>
                <a:r>
                  <a:rPr lang="en-ID" sz="2000" i="1" dirty="0">
                    <a:solidFill>
                      <a:srgbClr val="0070C0"/>
                    </a:solidFill>
                  </a:rPr>
                  <a:t>x</a:t>
                </a:r>
                <a:r>
                  <a:rPr lang="en-ID" sz="2000" dirty="0"/>
                  <a:t> to </a:t>
                </a:r>
                <a:r>
                  <a:rPr lang="en-ID" sz="2000" i="1" dirty="0">
                    <a:solidFill>
                      <a:srgbClr val="C00000"/>
                    </a:solidFill>
                  </a:rPr>
                  <a:t>y</a:t>
                </a:r>
                <a:r>
                  <a:rPr lang="en-ID" sz="2000" dirty="0"/>
                  <a:t> </a:t>
                </a:r>
              </a:p>
              <a:p>
                <a:pPr>
                  <a:buFont typeface="Wingdings" pitchFamily="2" charset="2"/>
                  <a:buChar char="§"/>
                </a:pPr>
                <a:r>
                  <a:rPr lang="en-ID" sz="2000" dirty="0"/>
                  <a:t>Constrained set of couplings </a:t>
                </a:r>
                <a:r>
                  <a:rPr lang="el-GR" sz="2000" dirty="0"/>
                  <a:t>Π(</a:t>
                </a:r>
                <a:r>
                  <a:rPr lang="el-GR" sz="2000" i="1" dirty="0">
                    <a:solidFill>
                      <a:srgbClr val="0070C0"/>
                    </a:solidFill>
                  </a:rPr>
                  <a:t>μ</a:t>
                </a:r>
                <a:r>
                  <a:rPr lang="el-GR" sz="2000" dirty="0"/>
                  <a:t>,</a:t>
                </a:r>
                <a:r>
                  <a:rPr lang="el-GR" sz="2000" i="1" dirty="0">
                    <a:solidFill>
                      <a:srgbClr val="C00000"/>
                    </a:solidFill>
                  </a:rPr>
                  <a:t>ν</a:t>
                </a:r>
                <a:r>
                  <a:rPr lang="el-GR" sz="2000" dirty="0"/>
                  <a:t>) </a:t>
                </a:r>
                <a:r>
                  <a:rPr lang="en-ID" sz="2000" dirty="0"/>
                  <a:t>with marginals</a:t>
                </a:r>
                <a:r>
                  <a:rPr lang="en-ID" sz="2000" i="1" dirty="0">
                    <a:solidFill>
                      <a:srgbClr val="0070C0"/>
                    </a:solidFill>
                  </a:rPr>
                  <a:t> </a:t>
                </a:r>
                <a:r>
                  <a:rPr lang="el-GR" sz="2000" i="1" dirty="0">
                    <a:solidFill>
                      <a:srgbClr val="0070C0"/>
                    </a:solidFill>
                  </a:rPr>
                  <a:t>μ</a:t>
                </a:r>
                <a:r>
                  <a:rPr lang="el-GR" sz="2000" dirty="0"/>
                  <a:t> </a:t>
                </a:r>
                <a:r>
                  <a:rPr lang="en-ID" sz="2000" dirty="0"/>
                  <a:t>and </a:t>
                </a:r>
                <a:r>
                  <a:rPr lang="el-GR" sz="2000" i="1" dirty="0">
                    <a:solidFill>
                      <a:srgbClr val="C00000"/>
                    </a:solidFill>
                  </a:rPr>
                  <a:t>ν</a:t>
                </a:r>
                <a:endParaRPr lang="en-US" sz="2000" i="1" dirty="0">
                  <a:solidFill>
                    <a:srgbClr val="C00000"/>
                  </a:solidFill>
                </a:endParaRPr>
              </a:p>
              <a:p>
                <a:pPr>
                  <a:buFont typeface="Wingdings" pitchFamily="2" charset="2"/>
                  <a:buChar char="§"/>
                </a:pPr>
                <a:endParaRPr lang="en-US" sz="2000" i="1" dirty="0">
                  <a:solidFill>
                    <a:srgbClr val="C00000"/>
                  </a:solidFill>
                </a:endParaRPr>
              </a:p>
              <a:p>
                <a:pPr marL="0" indent="0">
                  <a:buNone/>
                </a:pPr>
                <a:endParaRPr lang="en-US" sz="2000" i="1" dirty="0">
                  <a:solidFill>
                    <a:srgbClr val="C00000"/>
                  </a:solidFill>
                </a:endParaRPr>
              </a:p>
              <a:p>
                <a:pPr>
                  <a:buFont typeface="Wingdings" pitchFamily="2" charset="2"/>
                  <a:buChar char="§"/>
                </a:pPr>
                <a:r>
                  <a:rPr lang="en-US" sz="2000" dirty="0">
                    <a:solidFill>
                      <a:schemeClr val="tx1"/>
                    </a:solidFill>
                  </a:rPr>
                  <a:t>For </a:t>
                </a:r>
                <a14:m>
                  <m:oMath xmlns:m="http://schemas.openxmlformats.org/officeDocument/2006/math">
                    <m:r>
                      <a:rPr lang="en-US" sz="2000" b="0" i="1" smtClean="0">
                        <a:solidFill>
                          <a:schemeClr val="tx1"/>
                        </a:solidFill>
                        <a:latin typeface="Cambria Math" panose="02040503050406030204" pitchFamily="18" charset="0"/>
                      </a:rPr>
                      <m:t>𝑐</m:t>
                    </m:r>
                    <m:d>
                      <m:dPr>
                        <m:ctrlPr>
                          <a:rPr lang="en-US" sz="2000" b="0" i="1" smtClean="0">
                            <a:solidFill>
                              <a:schemeClr val="tx1"/>
                            </a:solidFill>
                            <a:latin typeface="Cambria Math" panose="02040503050406030204" pitchFamily="18" charset="0"/>
                          </a:rPr>
                        </m:ctrlPr>
                      </m:dPr>
                      <m:e>
                        <m:r>
                          <a:rPr lang="en-US" sz="2000" b="0" i="1" smtClean="0">
                            <a:solidFill>
                              <a:srgbClr val="0070C0"/>
                            </a:solidFill>
                            <a:latin typeface="Cambria Math" panose="02040503050406030204" pitchFamily="18" charset="0"/>
                          </a:rPr>
                          <m:t>𝑥</m:t>
                        </m:r>
                        <m:r>
                          <a:rPr lang="en-US" sz="2000" b="0" i="1" smtClean="0">
                            <a:solidFill>
                              <a:schemeClr val="tx1"/>
                            </a:solidFill>
                            <a:latin typeface="Cambria Math" panose="02040503050406030204" pitchFamily="18" charset="0"/>
                          </a:rPr>
                          <m:t>,</m:t>
                        </m:r>
                        <m:r>
                          <a:rPr lang="en-US" sz="2000" b="0" i="1" smtClean="0">
                            <a:solidFill>
                              <a:srgbClr val="C00000"/>
                            </a:solidFill>
                            <a:latin typeface="Cambria Math" panose="02040503050406030204" pitchFamily="18" charset="0"/>
                          </a:rPr>
                          <m:t>𝑦</m:t>
                        </m:r>
                      </m:e>
                    </m:d>
                    <m:r>
                      <a:rPr lang="en-US" sz="2000" b="0" i="1" smtClean="0">
                        <a:solidFill>
                          <a:schemeClr val="tx1"/>
                        </a:solidFill>
                        <a:latin typeface="Cambria Math" panose="02040503050406030204" pitchFamily="18" charset="0"/>
                      </a:rPr>
                      <m:t>= </m:t>
                    </m:r>
                    <m:sSubSup>
                      <m:sSubSupPr>
                        <m:ctrlPr>
                          <a:rPr lang="en-US" sz="2000" b="0" i="1" smtClean="0">
                            <a:solidFill>
                              <a:schemeClr val="tx1"/>
                            </a:solidFill>
                            <a:latin typeface="Cambria Math" panose="02040503050406030204" pitchFamily="18" charset="0"/>
                          </a:rPr>
                        </m:ctrlPr>
                      </m:sSubSupPr>
                      <m:e>
                        <m:d>
                          <m:dPr>
                            <m:begChr m:val="‖"/>
                            <m:endChr m:val="‖"/>
                            <m:ctrlPr>
                              <a:rPr lang="en-US" sz="2000" b="0" i="1" smtClean="0">
                                <a:solidFill>
                                  <a:schemeClr val="tx1"/>
                                </a:solidFill>
                                <a:latin typeface="Cambria Math" panose="02040503050406030204" pitchFamily="18" charset="0"/>
                              </a:rPr>
                            </m:ctrlPr>
                          </m:dPr>
                          <m:e>
                            <m:r>
                              <a:rPr lang="en-US" sz="2000" b="0" i="1" smtClean="0">
                                <a:solidFill>
                                  <a:srgbClr val="0070C0"/>
                                </a:solidFill>
                                <a:latin typeface="Cambria Math" panose="02040503050406030204" pitchFamily="18" charset="0"/>
                              </a:rPr>
                              <m:t>𝑥</m:t>
                            </m:r>
                            <m:r>
                              <a:rPr lang="en-US" sz="2000" b="0" i="1" smtClean="0">
                                <a:solidFill>
                                  <a:schemeClr val="tx1"/>
                                </a:solidFill>
                                <a:latin typeface="Cambria Math" panose="02040503050406030204" pitchFamily="18" charset="0"/>
                              </a:rPr>
                              <m:t>−</m:t>
                            </m:r>
                            <m:r>
                              <a:rPr lang="en-US" sz="2000" b="0" i="1" smtClean="0">
                                <a:solidFill>
                                  <a:srgbClr val="C00000"/>
                                </a:solidFill>
                                <a:latin typeface="Cambria Math" panose="02040503050406030204" pitchFamily="18" charset="0"/>
                              </a:rPr>
                              <m:t>𝑦</m:t>
                            </m:r>
                          </m:e>
                        </m:d>
                      </m:e>
                      <m:sub>
                        <m:r>
                          <a:rPr lang="en-US" sz="2000" b="0" i="1" smtClean="0">
                            <a:solidFill>
                              <a:schemeClr val="tx1"/>
                            </a:solidFill>
                            <a:latin typeface="Cambria Math" panose="02040503050406030204" pitchFamily="18" charset="0"/>
                          </a:rPr>
                          <m:t>2</m:t>
                        </m:r>
                      </m:sub>
                      <m:sup>
                        <m:r>
                          <a:rPr lang="en-US" sz="2000" b="0" i="1" smtClean="0">
                            <a:solidFill>
                              <a:schemeClr val="tx1"/>
                            </a:solidFill>
                            <a:latin typeface="Cambria Math" panose="02040503050406030204" pitchFamily="18" charset="0"/>
                          </a:rPr>
                          <m:t>𝑝</m:t>
                        </m:r>
                      </m:sup>
                    </m:sSubSup>
                  </m:oMath>
                </a14:m>
                <a:r>
                  <a:rPr lang="en-US" sz="2000" dirty="0">
                    <a:solidFill>
                      <a:schemeClr val="tx1"/>
                    </a:solidFill>
                  </a:rPr>
                  <a:t> the </a:t>
                </a:r>
                <a14:m>
                  <m:oMath xmlns:m="http://schemas.openxmlformats.org/officeDocument/2006/math">
                    <m:sSup>
                      <m:sSupPr>
                        <m:ctrlPr>
                          <a:rPr lang="en-US" sz="2000" i="1" smtClean="0">
                            <a:solidFill>
                              <a:schemeClr val="tx1"/>
                            </a:solidFill>
                            <a:latin typeface="Cambria Math" panose="02040503050406030204" pitchFamily="18" charset="0"/>
                          </a:rPr>
                        </m:ctrlPr>
                      </m:sSupPr>
                      <m:e>
                        <m:sSub>
                          <m:sSubPr>
                            <m:ctrlPr>
                              <a:rPr lang="en-US" sz="2000" i="1">
                                <a:latin typeface="Cambria Math" panose="02040503050406030204" pitchFamily="18" charset="0"/>
                              </a:rPr>
                            </m:ctrlPr>
                          </m:sSubPr>
                          <m:e>
                            <m:r>
                              <a:rPr lang="en-US" sz="2000" i="1">
                                <a:latin typeface="Cambria Math" panose="02040503050406030204" pitchFamily="18" charset="0"/>
                              </a:rPr>
                              <m:t>𝑊</m:t>
                            </m:r>
                          </m:e>
                          <m:sub>
                            <m:r>
                              <a:rPr lang="en-US" sz="2000" i="1">
                                <a:latin typeface="Cambria Math" panose="02040503050406030204" pitchFamily="18" charset="0"/>
                              </a:rPr>
                              <m:t>𝑐</m:t>
                            </m:r>
                          </m:sub>
                        </m:sSub>
                        <m:r>
                          <a:rPr lang="en-US" sz="2000" i="1">
                            <a:latin typeface="Cambria Math" panose="02040503050406030204" pitchFamily="18" charset="0"/>
                          </a:rPr>
                          <m:t>(</m:t>
                        </m:r>
                        <m:r>
                          <a:rPr lang="en-US" sz="2000" i="1">
                            <a:solidFill>
                              <a:srgbClr val="0070C0"/>
                            </a:solidFill>
                            <a:latin typeface="Cambria Math" panose="02040503050406030204" pitchFamily="18" charset="0"/>
                            <a:ea typeface="Cambria Math" panose="02040503050406030204" pitchFamily="18" charset="0"/>
                          </a:rPr>
                          <m:t>𝜇</m:t>
                        </m:r>
                        <m:r>
                          <m:rPr>
                            <m:nor/>
                          </m:rPr>
                          <a:rPr lang="en-US" sz="2000" dirty="0">
                            <a:ea typeface="Cambria Math" panose="02040503050406030204" pitchFamily="18" charset="0"/>
                          </a:rPr>
                          <m:t>,</m:t>
                        </m:r>
                        <m:r>
                          <a:rPr lang="en-US" sz="2000" i="1" dirty="0">
                            <a:solidFill>
                              <a:srgbClr val="C00000"/>
                            </a:solidFill>
                            <a:latin typeface="Cambria Math" panose="02040503050406030204" pitchFamily="18" charset="0"/>
                            <a:ea typeface="Cambria Math" panose="02040503050406030204" pitchFamily="18" charset="0"/>
                          </a:rPr>
                          <m:t>𝑣</m:t>
                        </m:r>
                        <m:r>
                          <a:rPr lang="en-US" sz="2000" i="1">
                            <a:latin typeface="Cambria Math" panose="02040503050406030204" pitchFamily="18" charset="0"/>
                          </a:rPr>
                          <m:t>)</m:t>
                        </m:r>
                      </m:e>
                      <m:sup>
                        <m:r>
                          <a:rPr lang="en-US" sz="2000" b="0" i="1" smtClean="0">
                            <a:solidFill>
                              <a:schemeClr val="tx1"/>
                            </a:solidFill>
                            <a:latin typeface="Cambria Math" panose="02040503050406030204" pitchFamily="18" charset="0"/>
                          </a:rPr>
                          <m:t>1/</m:t>
                        </m:r>
                        <m:r>
                          <a:rPr lang="en-US" sz="2000" b="0" i="1" smtClean="0">
                            <a:solidFill>
                              <a:schemeClr val="tx1"/>
                            </a:solidFill>
                            <a:latin typeface="Cambria Math" panose="02040503050406030204" pitchFamily="18" charset="0"/>
                          </a:rPr>
                          <m:t>𝑝</m:t>
                        </m:r>
                      </m:sup>
                    </m:sSup>
                  </m:oMath>
                </a14:m>
                <a:r>
                  <a:rPr lang="en-US" sz="2000" dirty="0">
                    <a:solidFill>
                      <a:schemeClr val="tx1"/>
                    </a:solidFill>
                  </a:rPr>
                  <a:t> is the </a:t>
                </a:r>
                <a:r>
                  <a:rPr lang="en-US" sz="2000" b="1" dirty="0">
                    <a:solidFill>
                      <a:srgbClr val="0070C0"/>
                    </a:solidFill>
                  </a:rPr>
                  <a:t>p-Wasserstein Distance</a:t>
                </a:r>
                <a:r>
                  <a:rPr lang="en-US" sz="2000" dirty="0">
                    <a:solidFill>
                      <a:srgbClr val="0070C0"/>
                    </a:solidFill>
                  </a:rPr>
                  <a:t>. </a:t>
                </a:r>
              </a:p>
              <a:p>
                <a:pPr>
                  <a:buFont typeface="Wingdings" pitchFamily="2" charset="2"/>
                  <a:buChar char="§"/>
                </a:pPr>
                <a:r>
                  <a:rPr lang="en-ID" sz="2000" b="1" dirty="0"/>
                  <a:t>What’s the coupling that minimizes the total cost of moving ALL the mass from</a:t>
                </a:r>
                <a14:m>
                  <m:oMath xmlns:m="http://schemas.openxmlformats.org/officeDocument/2006/math">
                    <m:r>
                      <a:rPr lang="en-US" sz="2000" b="0" i="0" smtClean="0">
                        <a:solidFill>
                          <a:srgbClr val="0070C0"/>
                        </a:solidFill>
                        <a:latin typeface="Cambria Math" panose="02040503050406030204" pitchFamily="18" charset="0"/>
                        <a:ea typeface="Cambria Math" panose="02040503050406030204" pitchFamily="18" charset="0"/>
                      </a:rPr>
                      <m:t> </m:t>
                    </m:r>
                    <m:r>
                      <a:rPr lang="el-GR" sz="2000" b="0" i="1" smtClean="0">
                        <a:solidFill>
                          <a:srgbClr val="0070C0"/>
                        </a:solidFill>
                        <a:latin typeface="Cambria Math" panose="02040503050406030204" pitchFamily="18" charset="0"/>
                        <a:ea typeface="Cambria Math" panose="02040503050406030204" pitchFamily="18" charset="0"/>
                      </a:rPr>
                      <m:t>𝜇</m:t>
                    </m:r>
                    <m:r>
                      <a:rPr lang="en-US" sz="2000" b="0" i="0" smtClean="0">
                        <a:solidFill>
                          <a:srgbClr val="0070C0"/>
                        </a:solidFill>
                        <a:latin typeface="Cambria Math" panose="02040503050406030204" pitchFamily="18" charset="0"/>
                        <a:ea typeface="Cambria Math" panose="02040503050406030204" pitchFamily="18" charset="0"/>
                      </a:rPr>
                      <m:t> </m:t>
                    </m:r>
                  </m:oMath>
                </a14:m>
                <a:r>
                  <a:rPr lang="en-ID" sz="2000" dirty="0"/>
                  <a:t>to </a:t>
                </a:r>
                <a14:m>
                  <m:oMath xmlns:m="http://schemas.openxmlformats.org/officeDocument/2006/math">
                    <m:r>
                      <a:rPr lang="en-US" sz="2000" b="0" i="1" smtClean="0">
                        <a:solidFill>
                          <a:srgbClr val="C00000"/>
                        </a:solidFill>
                        <a:latin typeface="Cambria Math" panose="02040503050406030204" pitchFamily="18" charset="0"/>
                      </a:rPr>
                      <m:t>𝑣</m:t>
                    </m:r>
                  </m:oMath>
                </a14:m>
                <a:r>
                  <a:rPr lang="en-ID" sz="2000" dirty="0"/>
                  <a:t> ? </a:t>
                </a:r>
                <a:endParaRPr lang="el-GR" sz="2000" dirty="0"/>
              </a:p>
              <a:p>
                <a:pPr>
                  <a:buFont typeface="Wingdings" pitchFamily="2" charset="2"/>
                  <a:buChar char="§"/>
                </a:pPr>
                <a:endParaRPr lang="en-ID" sz="2000" dirty="0"/>
              </a:p>
              <a:p>
                <a:pPr>
                  <a:buFont typeface="Wingdings" pitchFamily="2" charset="2"/>
                  <a:buChar char="§"/>
                </a:pPr>
                <a:endParaRPr lang="en-US" sz="2000" dirty="0"/>
              </a:p>
            </p:txBody>
          </p:sp>
        </mc:Choice>
        <mc:Fallback>
          <p:sp>
            <p:nvSpPr>
              <p:cNvPr id="3" name="Content Placeholder 2">
                <a:extLst>
                  <a:ext uri="{FF2B5EF4-FFF2-40B4-BE49-F238E27FC236}">
                    <a16:creationId xmlns:a16="http://schemas.microsoft.com/office/drawing/2014/main" id="{DB23208B-EA77-534F-AED1-21043922F75E}"/>
                  </a:ext>
                </a:extLst>
              </p:cNvPr>
              <p:cNvSpPr>
                <a:spLocks noGrp="1" noRot="1" noChangeAspect="1" noMove="1" noResize="1" noEditPoints="1" noAdjustHandles="1" noChangeArrowheads="1" noChangeShapeType="1" noTextEdit="1"/>
              </p:cNvSpPr>
              <p:nvPr>
                <p:ph idx="1"/>
              </p:nvPr>
            </p:nvSpPr>
            <p:spPr>
              <a:blipFill>
                <a:blip r:embed="rId2"/>
                <a:stretch>
                  <a:fillRect l="-483" t="-1754"/>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87EB52D2-DA6B-BC43-A44C-87764E57F596}"/>
              </a:ext>
            </a:extLst>
          </p:cNvPr>
          <p:cNvPicPr>
            <a:picLocks noChangeAspect="1"/>
          </p:cNvPicPr>
          <p:nvPr/>
        </p:nvPicPr>
        <p:blipFill>
          <a:blip r:embed="rId3"/>
          <a:stretch>
            <a:fillRect/>
          </a:stretch>
        </p:blipFill>
        <p:spPr>
          <a:xfrm>
            <a:off x="3790551" y="2543854"/>
            <a:ext cx="4358837" cy="942230"/>
          </a:xfrm>
          <a:prstGeom prst="rect">
            <a:avLst/>
          </a:prstGeom>
        </p:spPr>
      </p:pic>
      <p:pic>
        <p:nvPicPr>
          <p:cNvPr id="7" name="Picture 6">
            <a:extLst>
              <a:ext uri="{FF2B5EF4-FFF2-40B4-BE49-F238E27FC236}">
                <a16:creationId xmlns:a16="http://schemas.microsoft.com/office/drawing/2014/main" id="{82A14220-94A5-CE43-A2F3-B25D1D133997}"/>
              </a:ext>
            </a:extLst>
          </p:cNvPr>
          <p:cNvPicPr>
            <a:picLocks noChangeAspect="1"/>
          </p:cNvPicPr>
          <p:nvPr/>
        </p:nvPicPr>
        <p:blipFill>
          <a:blip r:embed="rId4"/>
          <a:stretch>
            <a:fillRect/>
          </a:stretch>
        </p:blipFill>
        <p:spPr>
          <a:xfrm>
            <a:off x="838200" y="4157961"/>
            <a:ext cx="4934785" cy="2349481"/>
          </a:xfrm>
          <a:prstGeom prst="rect">
            <a:avLst/>
          </a:prstGeom>
        </p:spPr>
      </p:pic>
      <p:pic>
        <p:nvPicPr>
          <p:cNvPr id="6" name="Picture 5">
            <a:extLst>
              <a:ext uri="{FF2B5EF4-FFF2-40B4-BE49-F238E27FC236}">
                <a16:creationId xmlns:a16="http://schemas.microsoft.com/office/drawing/2014/main" id="{CAA786AD-863E-5342-8664-FFED66D6A4B8}"/>
              </a:ext>
            </a:extLst>
          </p:cNvPr>
          <p:cNvPicPr>
            <a:picLocks noChangeAspect="1"/>
          </p:cNvPicPr>
          <p:nvPr/>
        </p:nvPicPr>
        <p:blipFill>
          <a:blip r:embed="rId5"/>
          <a:stretch>
            <a:fillRect/>
          </a:stretch>
        </p:blipFill>
        <p:spPr>
          <a:xfrm>
            <a:off x="6510920" y="4186537"/>
            <a:ext cx="4488615" cy="2100617"/>
          </a:xfrm>
          <a:prstGeom prst="rect">
            <a:avLst/>
          </a:prstGeom>
        </p:spPr>
      </p:pic>
    </p:spTree>
    <p:extLst>
      <p:ext uri="{BB962C8B-B14F-4D97-AF65-F5344CB8AC3E}">
        <p14:creationId xmlns:p14="http://schemas.microsoft.com/office/powerpoint/2010/main" val="35702217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F6637-007A-4447-A239-1EA4F4A67F18}"/>
              </a:ext>
            </a:extLst>
          </p:cNvPr>
          <p:cNvSpPr>
            <a:spLocks noGrp="1"/>
          </p:cNvSpPr>
          <p:nvPr>
            <p:ph type="title"/>
          </p:nvPr>
        </p:nvSpPr>
        <p:spPr/>
        <p:txBody>
          <a:bodyPr/>
          <a:lstStyle/>
          <a:p>
            <a:r>
              <a:rPr lang="en-US" dirty="0"/>
              <a:t>Generative Model with Optimal Transport</a:t>
            </a:r>
          </a:p>
        </p:txBody>
      </p:sp>
      <p:sp>
        <p:nvSpPr>
          <p:cNvPr id="3" name="Content Placeholder 2">
            <a:extLst>
              <a:ext uri="{FF2B5EF4-FFF2-40B4-BE49-F238E27FC236}">
                <a16:creationId xmlns:a16="http://schemas.microsoft.com/office/drawing/2014/main" id="{33A94BCE-11FD-584B-852C-2E5AB5C04150}"/>
              </a:ext>
            </a:extLst>
          </p:cNvPr>
          <p:cNvSpPr>
            <a:spLocks noGrp="1"/>
          </p:cNvSpPr>
          <p:nvPr>
            <p:ph idx="1"/>
          </p:nvPr>
        </p:nvSpPr>
        <p:spPr>
          <a:xfrm>
            <a:off x="838200" y="5807241"/>
            <a:ext cx="10515600" cy="369721"/>
          </a:xfrm>
        </p:spPr>
        <p:txBody>
          <a:bodyPr>
            <a:normAutofit fontScale="85000" lnSpcReduction="20000"/>
          </a:bodyPr>
          <a:lstStyle/>
          <a:p>
            <a:pPr marL="0" indent="0" algn="ctr">
              <a:buNone/>
            </a:pPr>
            <a:r>
              <a:rPr lang="en-US" dirty="0"/>
              <a:t>Illustration of Generative Model</a:t>
            </a:r>
          </a:p>
        </p:txBody>
      </p:sp>
      <p:pic>
        <p:nvPicPr>
          <p:cNvPr id="7" name="Picture 6">
            <a:extLst>
              <a:ext uri="{FF2B5EF4-FFF2-40B4-BE49-F238E27FC236}">
                <a16:creationId xmlns:a16="http://schemas.microsoft.com/office/drawing/2014/main" id="{B4E30E06-0BA6-D345-98A2-5EEE543660A9}"/>
              </a:ext>
            </a:extLst>
          </p:cNvPr>
          <p:cNvPicPr>
            <a:picLocks noChangeAspect="1"/>
          </p:cNvPicPr>
          <p:nvPr/>
        </p:nvPicPr>
        <p:blipFill>
          <a:blip r:embed="rId2"/>
          <a:stretch>
            <a:fillRect/>
          </a:stretch>
        </p:blipFill>
        <p:spPr>
          <a:xfrm>
            <a:off x="1901324" y="1690687"/>
            <a:ext cx="8574171" cy="3918059"/>
          </a:xfrm>
          <a:prstGeom prst="rect">
            <a:avLst/>
          </a:prstGeom>
        </p:spPr>
      </p:pic>
    </p:spTree>
    <p:extLst>
      <p:ext uri="{BB962C8B-B14F-4D97-AF65-F5344CB8AC3E}">
        <p14:creationId xmlns:p14="http://schemas.microsoft.com/office/powerpoint/2010/main" val="3437866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FA9DA-BD35-B741-BEDA-02440065AA27}"/>
              </a:ext>
            </a:extLst>
          </p:cNvPr>
          <p:cNvSpPr>
            <a:spLocks noGrp="1"/>
          </p:cNvSpPr>
          <p:nvPr>
            <p:ph type="title"/>
          </p:nvPr>
        </p:nvSpPr>
        <p:spPr/>
        <p:txBody>
          <a:bodyPr/>
          <a:lstStyle/>
          <a:p>
            <a:r>
              <a:rPr lang="en-US" dirty="0"/>
              <a:t>1-Lipschitz Constrained Requirement</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D9EBB57A-FF9C-C943-86D7-4C25C32B790D}"/>
                  </a:ext>
                </a:extLst>
              </p:cNvPr>
              <p:cNvSpPr>
                <a:spLocks noGrp="1"/>
              </p:cNvSpPr>
              <p:nvPr>
                <p:ph idx="1"/>
              </p:nvPr>
            </p:nvSpPr>
            <p:spPr/>
            <p:txBody>
              <a:bodyPr>
                <a:normAutofit lnSpcReduction="10000"/>
              </a:bodyPr>
              <a:lstStyle/>
              <a:p>
                <a:pPr>
                  <a:buFont typeface="Wingdings" pitchFamily="2" charset="2"/>
                  <a:buChar char="§"/>
                </a:pPr>
                <a:r>
                  <a:rPr lang="en-US" sz="2400" dirty="0"/>
                  <a:t>Given a cost function </a:t>
                </a:r>
                <a14:m>
                  <m:oMath xmlns:m="http://schemas.openxmlformats.org/officeDocument/2006/math">
                    <m:r>
                      <a:rPr lang="en-US" sz="2400" i="1" smtClean="0">
                        <a:latin typeface="Cambria Math" panose="02040503050406030204" pitchFamily="18" charset="0"/>
                      </a:rPr>
                      <m:t>𝑐</m:t>
                    </m:r>
                  </m:oMath>
                </a14:m>
                <a:r>
                  <a:rPr lang="en-US" sz="2400" dirty="0"/>
                  <a:t>, the OT cost between two distributions </a:t>
                </a:r>
                <a14:m>
                  <m:oMath xmlns:m="http://schemas.openxmlformats.org/officeDocument/2006/math">
                    <m:r>
                      <a:rPr lang="en-US" sz="2400" b="1" i="0" smtClean="0">
                        <a:solidFill>
                          <a:srgbClr val="0070C0"/>
                        </a:solidFill>
                        <a:latin typeface="Cambria Math" panose="02040503050406030204" pitchFamily="18" charset="0"/>
                      </a:rPr>
                      <m:t>𝐩</m:t>
                    </m:r>
                  </m:oMath>
                </a14:m>
                <a:r>
                  <a:rPr lang="en-US" sz="2400" dirty="0"/>
                  <a:t> and </a:t>
                </a:r>
                <a14:m>
                  <m:oMath xmlns:m="http://schemas.openxmlformats.org/officeDocument/2006/math">
                    <m:r>
                      <a:rPr lang="en-US" sz="2400" b="1" i="0" smtClean="0">
                        <a:solidFill>
                          <a:srgbClr val="C00000"/>
                        </a:solidFill>
                        <a:latin typeface="Cambria Math" panose="02040503050406030204" pitchFamily="18" charset="0"/>
                      </a:rPr>
                      <m:t>𝐪</m:t>
                    </m:r>
                  </m:oMath>
                </a14:m>
                <a:r>
                  <a:rPr lang="en-US" sz="2400" dirty="0"/>
                  <a:t> is:</a:t>
                </a:r>
              </a:p>
              <a:p>
                <a:pPr>
                  <a:buFont typeface="Wingdings" pitchFamily="2" charset="2"/>
                  <a:buChar char="§"/>
                </a:pPr>
                <a:endParaRPr lang="en-US" sz="2400" dirty="0"/>
              </a:p>
              <a:p>
                <a:pPr>
                  <a:buFont typeface="Wingdings" pitchFamily="2" charset="2"/>
                  <a:buChar char="§"/>
                </a:pPr>
                <a:endParaRPr lang="en-US" sz="2400" dirty="0"/>
              </a:p>
              <a:p>
                <a:pPr>
                  <a:buFont typeface="Wingdings" pitchFamily="2" charset="2"/>
                  <a:buChar char="§"/>
                </a:pPr>
                <a:r>
                  <a:rPr lang="en-US" sz="2400" dirty="0"/>
                  <a:t>The OT cost can be used for generative model with the following context: </a:t>
                </a:r>
              </a:p>
              <a:p>
                <a:pPr>
                  <a:buFont typeface="Wingdings" pitchFamily="2" charset="2"/>
                  <a:buChar char="§"/>
                </a:pPr>
                <a:endParaRPr lang="en-US" sz="2400" dirty="0"/>
              </a:p>
              <a:p>
                <a:pPr>
                  <a:buFont typeface="Wingdings" pitchFamily="2" charset="2"/>
                  <a:buChar char="§"/>
                </a:pPr>
                <a:endParaRPr lang="en-US" sz="2400" dirty="0"/>
              </a:p>
              <a:p>
                <a:pPr>
                  <a:buFont typeface="Wingdings" pitchFamily="2" charset="2"/>
                  <a:buChar char="§"/>
                </a:pPr>
                <a:r>
                  <a:rPr lang="en-US" sz="2400" b="1" dirty="0">
                    <a:solidFill>
                      <a:srgbClr val="0070C0"/>
                    </a:solidFill>
                  </a:rPr>
                  <a:t>Wasserstein GAN formulation:</a:t>
                </a:r>
              </a:p>
              <a:p>
                <a:pPr marL="0" indent="0">
                  <a:buNone/>
                </a:pPr>
                <a:endParaRPr lang="en-US" sz="2400" dirty="0"/>
              </a:p>
              <a:p>
                <a:pPr>
                  <a:buFont typeface="Wingdings" pitchFamily="2" charset="2"/>
                  <a:buChar char="§"/>
                </a:pPr>
                <a:endParaRPr lang="en-US" sz="2400" dirty="0"/>
              </a:p>
              <a:p>
                <a:pPr>
                  <a:buFont typeface="Wingdings" pitchFamily="2" charset="2"/>
                  <a:buChar char="§"/>
                </a:pPr>
                <a:r>
                  <a:rPr lang="en-US" sz="2400" dirty="0"/>
                  <a:t>In case </a:t>
                </a:r>
                <a14:m>
                  <m:oMath xmlns:m="http://schemas.openxmlformats.org/officeDocument/2006/math">
                    <m:r>
                      <a:rPr lang="en-US" sz="2400" i="1" smtClean="0">
                        <a:latin typeface="Cambria Math" panose="02040503050406030204" pitchFamily="18" charset="0"/>
                      </a:rPr>
                      <m:t>𝑐</m:t>
                    </m:r>
                  </m:oMath>
                </a14:m>
                <a:r>
                  <a:rPr lang="en-US" sz="2400" dirty="0"/>
                  <a:t> is distance, then </a:t>
                </a:r>
                <a14:m>
                  <m:oMath xmlns:m="http://schemas.openxmlformats.org/officeDocument/2006/math">
                    <m:r>
                      <a:rPr lang="en-US" sz="2400" i="1" smtClean="0">
                        <a:latin typeface="Cambria Math" panose="02040503050406030204" pitchFamily="18" charset="0"/>
                        <a:ea typeface="Cambria Math" panose="02040503050406030204" pitchFamily="18" charset="0"/>
                      </a:rPr>
                      <m:t>𝜙</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𝜓</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𝑓</m:t>
                    </m:r>
                  </m:oMath>
                </a14:m>
                <a:r>
                  <a:rPr lang="en-US" sz="2400" dirty="0"/>
                  <a:t> then it has to be </a:t>
                </a:r>
                <a:r>
                  <a:rPr lang="en-US" sz="2400" b="1" dirty="0">
                    <a:solidFill>
                      <a:srgbClr val="C00000"/>
                    </a:solidFill>
                  </a:rPr>
                  <a:t>1-Lipschitz constrained</a:t>
                </a:r>
                <a:r>
                  <a:rPr lang="en-US" sz="2400" dirty="0"/>
                  <a:t>!</a:t>
                </a:r>
              </a:p>
              <a:p>
                <a:pPr>
                  <a:buFont typeface="Wingdings" pitchFamily="2" charset="2"/>
                  <a:buChar char="§"/>
                </a:pPr>
                <a:endParaRPr lang="en-US" sz="2400" dirty="0"/>
              </a:p>
              <a:p>
                <a:pPr>
                  <a:buFont typeface="Wingdings" pitchFamily="2" charset="2"/>
                  <a:buChar char="§"/>
                </a:pPr>
                <a:endParaRPr lang="en-US" sz="2400" dirty="0"/>
              </a:p>
              <a:p>
                <a:pPr>
                  <a:buFont typeface="Wingdings" pitchFamily="2" charset="2"/>
                  <a:buChar char="§"/>
                </a:pPr>
                <a:endParaRPr lang="en-US" sz="2400" dirty="0"/>
              </a:p>
            </p:txBody>
          </p:sp>
        </mc:Choice>
        <mc:Fallback>
          <p:sp>
            <p:nvSpPr>
              <p:cNvPr id="3" name="Content Placeholder 2">
                <a:extLst>
                  <a:ext uri="{FF2B5EF4-FFF2-40B4-BE49-F238E27FC236}">
                    <a16:creationId xmlns:a16="http://schemas.microsoft.com/office/drawing/2014/main" id="{D9EBB57A-FF9C-C943-86D7-4C25C32B790D}"/>
                  </a:ext>
                </a:extLst>
              </p:cNvPr>
              <p:cNvSpPr>
                <a:spLocks noGrp="1" noRot="1" noChangeAspect="1" noMove="1" noResize="1" noEditPoints="1" noAdjustHandles="1" noChangeArrowheads="1" noChangeShapeType="1" noTextEdit="1"/>
              </p:cNvSpPr>
              <p:nvPr>
                <p:ph idx="1"/>
              </p:nvPr>
            </p:nvSpPr>
            <p:spPr>
              <a:blipFill>
                <a:blip r:embed="rId2"/>
                <a:stretch>
                  <a:fillRect l="-724" t="-2924"/>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062F602D-899B-3A4F-AD79-EDC28DA9715F}"/>
              </a:ext>
            </a:extLst>
          </p:cNvPr>
          <p:cNvPicPr>
            <a:picLocks noChangeAspect="1"/>
          </p:cNvPicPr>
          <p:nvPr/>
        </p:nvPicPr>
        <p:blipFill>
          <a:blip r:embed="rId3"/>
          <a:stretch>
            <a:fillRect/>
          </a:stretch>
        </p:blipFill>
        <p:spPr>
          <a:xfrm>
            <a:off x="3432767" y="2204738"/>
            <a:ext cx="5016500" cy="774700"/>
          </a:xfrm>
          <a:prstGeom prst="rect">
            <a:avLst/>
          </a:prstGeom>
        </p:spPr>
      </p:pic>
      <p:pic>
        <p:nvPicPr>
          <p:cNvPr id="7" name="Picture 6">
            <a:extLst>
              <a:ext uri="{FF2B5EF4-FFF2-40B4-BE49-F238E27FC236}">
                <a16:creationId xmlns:a16="http://schemas.microsoft.com/office/drawing/2014/main" id="{F18D99B0-D508-B545-ADBC-015A21FCD288}"/>
              </a:ext>
            </a:extLst>
          </p:cNvPr>
          <p:cNvPicPr>
            <a:picLocks noChangeAspect="1"/>
          </p:cNvPicPr>
          <p:nvPr/>
        </p:nvPicPr>
        <p:blipFill>
          <a:blip r:embed="rId4"/>
          <a:stretch>
            <a:fillRect/>
          </a:stretch>
        </p:blipFill>
        <p:spPr>
          <a:xfrm>
            <a:off x="2197100" y="3433560"/>
            <a:ext cx="7797800" cy="825500"/>
          </a:xfrm>
          <a:prstGeom prst="rect">
            <a:avLst/>
          </a:prstGeom>
        </p:spPr>
      </p:pic>
      <p:pic>
        <p:nvPicPr>
          <p:cNvPr id="9" name="Picture 8">
            <a:extLst>
              <a:ext uri="{FF2B5EF4-FFF2-40B4-BE49-F238E27FC236}">
                <a16:creationId xmlns:a16="http://schemas.microsoft.com/office/drawing/2014/main" id="{39115E0A-A93D-AB46-85C7-94CF10FE319D}"/>
              </a:ext>
            </a:extLst>
          </p:cNvPr>
          <p:cNvPicPr>
            <a:picLocks noChangeAspect="1"/>
          </p:cNvPicPr>
          <p:nvPr/>
        </p:nvPicPr>
        <p:blipFill>
          <a:blip r:embed="rId5"/>
          <a:stretch>
            <a:fillRect/>
          </a:stretch>
        </p:blipFill>
        <p:spPr>
          <a:xfrm>
            <a:off x="1203917" y="4940901"/>
            <a:ext cx="4737100" cy="520700"/>
          </a:xfrm>
          <a:prstGeom prst="rect">
            <a:avLst/>
          </a:prstGeom>
        </p:spPr>
      </p:pic>
      <p:pic>
        <p:nvPicPr>
          <p:cNvPr id="11" name="Picture 10">
            <a:extLst>
              <a:ext uri="{FF2B5EF4-FFF2-40B4-BE49-F238E27FC236}">
                <a16:creationId xmlns:a16="http://schemas.microsoft.com/office/drawing/2014/main" id="{7816FB6A-A523-8E4F-8B4C-C90627ECCD51}"/>
              </a:ext>
            </a:extLst>
          </p:cNvPr>
          <p:cNvPicPr>
            <a:picLocks noChangeAspect="1"/>
          </p:cNvPicPr>
          <p:nvPr/>
        </p:nvPicPr>
        <p:blipFill>
          <a:blip r:embed="rId6"/>
          <a:stretch>
            <a:fillRect/>
          </a:stretch>
        </p:blipFill>
        <p:spPr>
          <a:xfrm>
            <a:off x="6306734" y="4940901"/>
            <a:ext cx="5130800" cy="381000"/>
          </a:xfrm>
          <a:prstGeom prst="rect">
            <a:avLst/>
          </a:prstGeom>
        </p:spPr>
      </p:pic>
    </p:spTree>
    <p:extLst>
      <p:ext uri="{BB962C8B-B14F-4D97-AF65-F5344CB8AC3E}">
        <p14:creationId xmlns:p14="http://schemas.microsoft.com/office/powerpoint/2010/main" val="28916720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09858-4737-484F-8156-428244AB4F44}"/>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E514CF-21C2-6B42-B46A-02E56010F076}"/>
              </a:ext>
            </a:extLst>
          </p:cNvPr>
          <p:cNvSpPr>
            <a:spLocks noGrp="1"/>
          </p:cNvSpPr>
          <p:nvPr>
            <p:ph idx="1"/>
          </p:nvPr>
        </p:nvSpPr>
        <p:spPr/>
        <p:txBody>
          <a:bodyPr>
            <a:normAutofit/>
          </a:bodyPr>
          <a:lstStyle/>
          <a:p>
            <a:pPr>
              <a:buFont typeface="Wingdings" pitchFamily="2" charset="2"/>
              <a:buChar char="§"/>
            </a:pPr>
            <a:r>
              <a:rPr lang="en-US" b="1" dirty="0"/>
              <a:t>Known Problems in GANs</a:t>
            </a:r>
          </a:p>
          <a:p>
            <a:pPr>
              <a:buFont typeface="Wingdings" pitchFamily="2" charset="2"/>
              <a:buChar char="§"/>
            </a:pPr>
            <a:r>
              <a:rPr lang="en-US" b="1" dirty="0"/>
              <a:t>Beyond KL and JS Divergences </a:t>
            </a:r>
          </a:p>
          <a:p>
            <a:pPr>
              <a:buFont typeface="Wingdings" pitchFamily="2" charset="2"/>
              <a:buChar char="§"/>
            </a:pPr>
            <a:r>
              <a:rPr lang="en-US" b="1" dirty="0"/>
              <a:t>Introduction to Optimal Transport </a:t>
            </a:r>
          </a:p>
          <a:p>
            <a:pPr>
              <a:buFont typeface="Wingdings" pitchFamily="2" charset="2"/>
              <a:buChar char="§"/>
            </a:pPr>
            <a:r>
              <a:rPr lang="en-US" b="1" dirty="0">
                <a:solidFill>
                  <a:srgbClr val="C00000"/>
                </a:solidFill>
              </a:rPr>
              <a:t>Wasserstein GAN Formulation (WGAN)</a:t>
            </a:r>
          </a:p>
          <a:p>
            <a:pPr>
              <a:buFont typeface="Wingdings" pitchFamily="2" charset="2"/>
              <a:buChar char="§"/>
            </a:pPr>
            <a:r>
              <a:rPr lang="en-US" dirty="0"/>
              <a:t>WGAN Regularization Techniques </a:t>
            </a:r>
          </a:p>
        </p:txBody>
      </p:sp>
    </p:spTree>
    <p:extLst>
      <p:ext uri="{BB962C8B-B14F-4D97-AF65-F5344CB8AC3E}">
        <p14:creationId xmlns:p14="http://schemas.microsoft.com/office/powerpoint/2010/main" val="9936937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WGAN Introduction</a:t>
            </a:r>
          </a:p>
        </p:txBody>
      </p:sp>
      <p:sp>
        <p:nvSpPr>
          <p:cNvPr id="3" name="Content Placeholder 2"/>
          <p:cNvSpPr>
            <a:spLocks noGrp="1"/>
          </p:cNvSpPr>
          <p:nvPr>
            <p:ph idx="1"/>
          </p:nvPr>
        </p:nvSpPr>
        <p:spPr/>
        <p:txBody>
          <a:bodyPr>
            <a:normAutofit/>
          </a:bodyPr>
          <a:lstStyle/>
          <a:p>
            <a:pPr algn="just">
              <a:buFont typeface="Wingdings" pitchFamily="2" charset="2"/>
              <a:buChar char="§"/>
            </a:pPr>
            <a:r>
              <a:rPr lang="en-US" sz="2400" dirty="0"/>
              <a:t>Wasserstein distance produces a value function which has </a:t>
            </a:r>
            <a:r>
              <a:rPr lang="en-US" sz="2400" b="1" dirty="0">
                <a:solidFill>
                  <a:srgbClr val="0070C0"/>
                </a:solidFill>
              </a:rPr>
              <a:t>better theoretical properties </a:t>
            </a:r>
            <a:r>
              <a:rPr lang="en-US" sz="2400" dirty="0"/>
              <a:t>than JSD value functions. </a:t>
            </a:r>
          </a:p>
          <a:p>
            <a:pPr algn="just">
              <a:buFont typeface="Wingdings" pitchFamily="2" charset="2"/>
              <a:buChar char="§"/>
            </a:pPr>
            <a:endParaRPr lang="en-US" sz="2400" dirty="0"/>
          </a:p>
          <a:p>
            <a:pPr marL="0" indent="0" algn="just">
              <a:buNone/>
            </a:pPr>
            <a:endParaRPr lang="en-US" sz="2400" dirty="0"/>
          </a:p>
          <a:p>
            <a:pPr algn="just">
              <a:buFont typeface="Wingdings" pitchFamily="2" charset="2"/>
              <a:buChar char="§"/>
            </a:pPr>
            <a:r>
              <a:rPr lang="en-US" sz="2400" dirty="0"/>
              <a:t>The new value function </a:t>
            </a:r>
            <a:r>
              <a:rPr lang="en-US" sz="2400" i="1" dirty="0"/>
              <a:t>f</a:t>
            </a:r>
            <a:r>
              <a:rPr lang="en-US" sz="2400" dirty="0"/>
              <a:t> (called </a:t>
            </a:r>
            <a:r>
              <a:rPr lang="en-US" sz="2400" b="1" i="1" dirty="0">
                <a:solidFill>
                  <a:srgbClr val="C00000"/>
                </a:solidFill>
              </a:rPr>
              <a:t>critic </a:t>
            </a:r>
            <a:r>
              <a:rPr lang="en-US" sz="2400" dirty="0"/>
              <a:t>as it is not classifier) requires the discriminator must lie within the space of </a:t>
            </a:r>
            <a:r>
              <a:rPr lang="en-US" sz="2400" b="1" i="1" dirty="0">
                <a:solidFill>
                  <a:srgbClr val="C00000"/>
                </a:solidFill>
              </a:rPr>
              <a:t>1</a:t>
            </a:r>
            <a:r>
              <a:rPr lang="en-US" sz="2400" b="1" dirty="0">
                <a:solidFill>
                  <a:srgbClr val="C00000"/>
                </a:solidFill>
              </a:rPr>
              <a:t>-Lipschitz functions</a:t>
            </a:r>
            <a:r>
              <a:rPr lang="en-US" sz="2400" dirty="0"/>
              <a:t>, which the WGAN enforces through weight clipping. </a:t>
            </a:r>
          </a:p>
          <a:p>
            <a:pPr algn="just">
              <a:buFont typeface="Wingdings" pitchFamily="2" charset="2"/>
              <a:buChar char="§"/>
            </a:pPr>
            <a:r>
              <a:rPr lang="en-US" sz="2400" dirty="0"/>
              <a:t>However, weight clipping in the discriminator can lead to pathological behavior which hurts stability and performance. This problem can be solved using WGAN with gradient penalty later. </a:t>
            </a:r>
          </a:p>
          <a:p>
            <a:pPr algn="just">
              <a:buFont typeface="Wingdings" pitchFamily="2" charset="2"/>
              <a:buChar char="§"/>
            </a:pPr>
            <a:r>
              <a:rPr lang="en-US" sz="2400" b="1" dirty="0">
                <a:solidFill>
                  <a:srgbClr val="0070C0"/>
                </a:solidFill>
              </a:rPr>
              <a:t>WGAN provides better convergence properties of the value function.</a:t>
            </a:r>
          </a:p>
          <a:p>
            <a:pPr algn="just">
              <a:buFont typeface="Wingdings" pitchFamily="2" charset="2"/>
              <a:buChar char="§"/>
            </a:pPr>
            <a:endParaRPr lang="en-US" sz="2400" dirty="0"/>
          </a:p>
          <a:p>
            <a:pPr algn="just">
              <a:buFont typeface="Wingdings" pitchFamily="2" charset="2"/>
              <a:buChar char="§"/>
            </a:pPr>
            <a:endParaRPr lang="en-US" sz="2400" dirty="0"/>
          </a:p>
        </p:txBody>
      </p:sp>
      <p:pic>
        <p:nvPicPr>
          <p:cNvPr id="5" name="Picture 4">
            <a:extLst>
              <a:ext uri="{FF2B5EF4-FFF2-40B4-BE49-F238E27FC236}">
                <a16:creationId xmlns:a16="http://schemas.microsoft.com/office/drawing/2014/main" id="{E564C907-70C7-0747-8696-BEA6D8E6B882}"/>
              </a:ext>
            </a:extLst>
          </p:cNvPr>
          <p:cNvPicPr>
            <a:picLocks noChangeAspect="1"/>
          </p:cNvPicPr>
          <p:nvPr/>
        </p:nvPicPr>
        <p:blipFill>
          <a:blip r:embed="rId3"/>
          <a:stretch>
            <a:fillRect/>
          </a:stretch>
        </p:blipFill>
        <p:spPr>
          <a:xfrm>
            <a:off x="3409950" y="2673350"/>
            <a:ext cx="5372100" cy="711200"/>
          </a:xfrm>
          <a:prstGeom prst="rect">
            <a:avLst/>
          </a:prstGeom>
        </p:spPr>
      </p:pic>
    </p:spTree>
    <p:extLst>
      <p:ext uri="{BB962C8B-B14F-4D97-AF65-F5344CB8AC3E}">
        <p14:creationId xmlns:p14="http://schemas.microsoft.com/office/powerpoint/2010/main" val="3324007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97E08399-DE46-6A40-B32D-516272B441AD}"/>
              </a:ext>
            </a:extLst>
          </p:cNvPr>
          <p:cNvGrpSpPr/>
          <p:nvPr/>
        </p:nvGrpSpPr>
        <p:grpSpPr>
          <a:xfrm>
            <a:off x="2799937" y="1055829"/>
            <a:ext cx="7008456" cy="5337313"/>
            <a:chOff x="2257011" y="612914"/>
            <a:chExt cx="7008456" cy="5337313"/>
          </a:xfrm>
        </p:grpSpPr>
        <p:pic>
          <p:nvPicPr>
            <p:cNvPr id="10" name="Picture 9">
              <a:extLst>
                <a:ext uri="{FF2B5EF4-FFF2-40B4-BE49-F238E27FC236}">
                  <a16:creationId xmlns:a16="http://schemas.microsoft.com/office/drawing/2014/main" id="{DE2CA210-1F48-6046-9536-D7371F7879C2}"/>
                </a:ext>
              </a:extLst>
            </p:cNvPr>
            <p:cNvPicPr>
              <a:picLocks noChangeAspect="1"/>
            </p:cNvPicPr>
            <p:nvPr/>
          </p:nvPicPr>
          <p:blipFill>
            <a:blip r:embed="rId2"/>
            <a:stretch>
              <a:fillRect/>
            </a:stretch>
          </p:blipFill>
          <p:spPr>
            <a:xfrm>
              <a:off x="2257011" y="612914"/>
              <a:ext cx="6953250" cy="2581797"/>
            </a:xfrm>
            <a:prstGeom prst="rect">
              <a:avLst/>
            </a:prstGeom>
          </p:spPr>
        </p:pic>
        <p:grpSp>
          <p:nvGrpSpPr>
            <p:cNvPr id="11" name="Group 10">
              <a:extLst>
                <a:ext uri="{FF2B5EF4-FFF2-40B4-BE49-F238E27FC236}">
                  <a16:creationId xmlns:a16="http://schemas.microsoft.com/office/drawing/2014/main" id="{EB03AFFA-0CAF-C34A-A197-DEAB1937D016}"/>
                </a:ext>
              </a:extLst>
            </p:cNvPr>
            <p:cNvGrpSpPr/>
            <p:nvPr/>
          </p:nvGrpSpPr>
          <p:grpSpPr>
            <a:xfrm>
              <a:off x="2257011" y="1119809"/>
              <a:ext cx="7008456" cy="4830418"/>
              <a:chOff x="2257011" y="1119809"/>
              <a:chExt cx="7008456" cy="4830418"/>
            </a:xfrm>
          </p:grpSpPr>
          <p:pic>
            <p:nvPicPr>
              <p:cNvPr id="12" name="Picture 11">
                <a:extLst>
                  <a:ext uri="{FF2B5EF4-FFF2-40B4-BE49-F238E27FC236}">
                    <a16:creationId xmlns:a16="http://schemas.microsoft.com/office/drawing/2014/main" id="{3961A534-4B54-8545-A3B8-4220ACFD4BDD}"/>
                  </a:ext>
                </a:extLst>
              </p:cNvPr>
              <p:cNvPicPr>
                <a:picLocks noChangeAspect="1"/>
              </p:cNvPicPr>
              <p:nvPr/>
            </p:nvPicPr>
            <p:blipFill>
              <a:blip r:embed="rId3"/>
              <a:stretch>
                <a:fillRect/>
              </a:stretch>
            </p:blipFill>
            <p:spPr>
              <a:xfrm>
                <a:off x="2257011" y="3446503"/>
                <a:ext cx="7008456" cy="2503724"/>
              </a:xfrm>
              <a:prstGeom prst="rect">
                <a:avLst/>
              </a:prstGeom>
            </p:spPr>
          </p:pic>
          <p:sp>
            <p:nvSpPr>
              <p:cNvPr id="13" name="TextBox 12">
                <a:extLst>
                  <a:ext uri="{FF2B5EF4-FFF2-40B4-BE49-F238E27FC236}">
                    <a16:creationId xmlns:a16="http://schemas.microsoft.com/office/drawing/2014/main" id="{A532873C-818B-5643-989E-D35DD88FB641}"/>
                  </a:ext>
                </a:extLst>
              </p:cNvPr>
              <p:cNvSpPr txBox="1"/>
              <p:nvPr/>
            </p:nvSpPr>
            <p:spPr>
              <a:xfrm>
                <a:off x="2347035" y="3678164"/>
                <a:ext cx="901272" cy="400110"/>
              </a:xfrm>
              <a:prstGeom prst="rect">
                <a:avLst/>
              </a:prstGeom>
              <a:noFill/>
            </p:spPr>
            <p:txBody>
              <a:bodyPr wrap="none" rtlCol="0">
                <a:spAutoFit/>
              </a:bodyPr>
              <a:lstStyle/>
              <a:p>
                <a:r>
                  <a:rPr lang="en-US" sz="2000" b="1" dirty="0">
                    <a:solidFill>
                      <a:srgbClr val="0070C0"/>
                    </a:solidFill>
                  </a:rPr>
                  <a:t>WGAN</a:t>
                </a:r>
              </a:p>
            </p:txBody>
          </p:sp>
          <p:sp>
            <p:nvSpPr>
              <p:cNvPr id="14" name="TextBox 13">
                <a:extLst>
                  <a:ext uri="{FF2B5EF4-FFF2-40B4-BE49-F238E27FC236}">
                    <a16:creationId xmlns:a16="http://schemas.microsoft.com/office/drawing/2014/main" id="{A3273E81-3B6B-C74B-9EC6-364DD069C762}"/>
                  </a:ext>
                </a:extLst>
              </p:cNvPr>
              <p:cNvSpPr txBox="1"/>
              <p:nvPr/>
            </p:nvSpPr>
            <p:spPr>
              <a:xfrm>
                <a:off x="2409411" y="1119809"/>
                <a:ext cx="2280368" cy="400110"/>
              </a:xfrm>
              <a:prstGeom prst="rect">
                <a:avLst/>
              </a:prstGeom>
              <a:noFill/>
            </p:spPr>
            <p:txBody>
              <a:bodyPr wrap="none" rtlCol="0">
                <a:spAutoFit/>
              </a:bodyPr>
              <a:lstStyle/>
              <a:p>
                <a:r>
                  <a:rPr lang="en-US" sz="2000" b="1" dirty="0">
                    <a:solidFill>
                      <a:srgbClr val="0070C0"/>
                    </a:solidFill>
                  </a:rPr>
                  <a:t>MM-GAN / NS-GAN</a:t>
                </a:r>
              </a:p>
            </p:txBody>
          </p:sp>
        </p:grpSp>
      </p:grpSp>
      <p:sp>
        <p:nvSpPr>
          <p:cNvPr id="2" name="Title 1">
            <a:extLst>
              <a:ext uri="{FF2B5EF4-FFF2-40B4-BE49-F238E27FC236}">
                <a16:creationId xmlns:a16="http://schemas.microsoft.com/office/drawing/2014/main" id="{9208FE3F-BF3B-6243-BA85-2DE198BBA9D4}"/>
              </a:ext>
            </a:extLst>
          </p:cNvPr>
          <p:cNvSpPr>
            <a:spLocks noGrp="1"/>
          </p:cNvSpPr>
          <p:nvPr>
            <p:ph type="title"/>
          </p:nvPr>
        </p:nvSpPr>
        <p:spPr/>
        <p:txBody>
          <a:bodyPr/>
          <a:lstStyle/>
          <a:p>
            <a:r>
              <a:rPr lang="en-US" dirty="0"/>
              <a:t>MM/NS-GAN vs WGAN</a:t>
            </a:r>
          </a:p>
        </p:txBody>
      </p:sp>
    </p:spTree>
    <p:extLst>
      <p:ext uri="{BB962C8B-B14F-4D97-AF65-F5344CB8AC3E}">
        <p14:creationId xmlns:p14="http://schemas.microsoft.com/office/powerpoint/2010/main" val="26137560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B1320-04FE-CA4D-B4DA-B6D62342343D}"/>
              </a:ext>
            </a:extLst>
          </p:cNvPr>
          <p:cNvSpPr>
            <a:spLocks noGrp="1"/>
          </p:cNvSpPr>
          <p:nvPr>
            <p:ph type="title"/>
          </p:nvPr>
        </p:nvSpPr>
        <p:spPr/>
        <p:txBody>
          <a:bodyPr/>
          <a:lstStyle/>
          <a:p>
            <a:r>
              <a:rPr lang="en-US" dirty="0"/>
              <a:t>WGAN Optimization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4460717-CE3B-534E-8540-64FA50910767}"/>
                  </a:ext>
                </a:extLst>
              </p:cNvPr>
              <p:cNvSpPr>
                <a:spLocks noGrp="1"/>
              </p:cNvSpPr>
              <p:nvPr>
                <p:ph idx="1"/>
              </p:nvPr>
            </p:nvSpPr>
            <p:spPr/>
            <p:txBody>
              <a:bodyPr>
                <a:normAutofit/>
              </a:bodyPr>
              <a:lstStyle/>
              <a:p>
                <a:pPr>
                  <a:buFont typeface="Wingdings" pitchFamily="2" charset="2"/>
                  <a:buChar char="§"/>
                </a:pPr>
                <a:r>
                  <a:rPr lang="en-US" sz="2400" dirty="0"/>
                  <a:t>If </a:t>
                </a:r>
                <a:r>
                  <a:rPr lang="en-US" sz="2400" i="1" dirty="0"/>
                  <a:t>G</a:t>
                </a:r>
                <a:r>
                  <a:rPr lang="en-US" sz="2400" dirty="0"/>
                  <a:t> is continuous, so the Wasserstein divergence </a:t>
                </a:r>
                <a14:m>
                  <m:oMath xmlns:m="http://schemas.openxmlformats.org/officeDocument/2006/math">
                    <m:r>
                      <a:rPr lang="en-US" sz="2400" b="0" i="1" smtClean="0">
                        <a:latin typeface="Cambria Math" panose="02040503050406030204" pitchFamily="18" charset="0"/>
                      </a:rPr>
                      <m:t>𝑊</m:t>
                    </m:r>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ℙ</m:t>
                            </m:r>
                          </m:e>
                          <m:sub>
                            <m:r>
                              <a:rPr lang="en-US" sz="2400" b="0" i="1" smtClean="0">
                                <a:latin typeface="Cambria Math" panose="02040503050406030204" pitchFamily="18" charset="0"/>
                              </a:rPr>
                              <m:t>𝑟</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ℙ</m:t>
                            </m:r>
                          </m:e>
                          <m:sub>
                            <m:r>
                              <a:rPr lang="en-US" sz="2400" b="0" i="1" smtClean="0">
                                <a:latin typeface="Cambria Math" panose="02040503050406030204" pitchFamily="18" charset="0"/>
                                <a:ea typeface="Cambria Math" panose="02040503050406030204" pitchFamily="18" charset="0"/>
                              </a:rPr>
                              <m:t>𝜃</m:t>
                            </m:r>
                          </m:sub>
                        </m:sSub>
                      </m:e>
                    </m:d>
                    <m:r>
                      <a:rPr lang="en-US" sz="2400" b="0" i="0" smtClean="0">
                        <a:latin typeface="Cambria Math" panose="02040503050406030204" pitchFamily="18" charset="0"/>
                      </a:rPr>
                      <m:t>. </m:t>
                    </m:r>
                  </m:oMath>
                </a14:m>
                <a:r>
                  <a:rPr lang="en-US" sz="2400" dirty="0"/>
                  <a:t>If </a:t>
                </a:r>
                <a:r>
                  <a:rPr lang="en-US" sz="2400" i="1" dirty="0"/>
                  <a:t>G</a:t>
                </a:r>
                <a:r>
                  <a:rPr lang="en-US" sz="2400" dirty="0"/>
                  <a:t> is locally Lipschitz, </a:t>
                </a:r>
                <a14:m>
                  <m:oMath xmlns:m="http://schemas.openxmlformats.org/officeDocument/2006/math">
                    <m:r>
                      <a:rPr lang="en-US" sz="2400" i="1">
                        <a:latin typeface="Cambria Math" panose="02040503050406030204" pitchFamily="18" charset="0"/>
                      </a:rPr>
                      <m:t>𝑊</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ℙ</m:t>
                            </m:r>
                          </m:e>
                          <m:sub>
                            <m:r>
                              <a:rPr lang="en-US" sz="2400" i="1">
                                <a:latin typeface="Cambria Math" panose="02040503050406030204" pitchFamily="18" charset="0"/>
                              </a:rPr>
                              <m:t>𝑟</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ℙ</m:t>
                            </m:r>
                          </m:e>
                          <m:sub>
                            <m:r>
                              <a:rPr lang="en-US" sz="2400" i="1">
                                <a:latin typeface="Cambria Math" panose="02040503050406030204" pitchFamily="18" charset="0"/>
                                <a:ea typeface="Cambria Math" panose="02040503050406030204" pitchFamily="18" charset="0"/>
                              </a:rPr>
                              <m:t>𝜃</m:t>
                            </m:r>
                          </m:sub>
                        </m:sSub>
                      </m:e>
                    </m:d>
                  </m:oMath>
                </a14:m>
                <a:r>
                  <a:rPr lang="en-US" sz="2400" dirty="0"/>
                  <a:t> is </a:t>
                </a:r>
                <a:r>
                  <a:rPr lang="en-US" sz="2400" b="1" dirty="0">
                    <a:solidFill>
                      <a:srgbClr val="0070C0"/>
                    </a:solidFill>
                  </a:rPr>
                  <a:t>continuous and differentiable everywhere</a:t>
                </a:r>
                <a:r>
                  <a:rPr lang="en-US" sz="2400" dirty="0"/>
                  <a:t>. </a:t>
                </a:r>
              </a:p>
              <a:p>
                <a:pPr>
                  <a:buFont typeface="Wingdings" pitchFamily="2" charset="2"/>
                  <a:buChar char="§"/>
                </a:pPr>
                <a:r>
                  <a:rPr lang="en-US" sz="2400" dirty="0"/>
                  <a:t>JS and KL divergences are not continuous nor differentiable everywhere. </a:t>
                </a:r>
              </a:p>
              <a:p>
                <a:pPr>
                  <a:buFont typeface="Wingdings" pitchFamily="2" charset="2"/>
                  <a:buChar char="§"/>
                </a:pPr>
                <a:r>
                  <a:rPr lang="en-US" sz="2400" dirty="0"/>
                  <a:t>There is a solution </a:t>
                </a:r>
                <a:r>
                  <a:rPr lang="en-US" sz="2400" i="1" dirty="0"/>
                  <a:t>f</a:t>
                </a:r>
                <a:r>
                  <a:rPr lang="en-US" sz="2400" dirty="0"/>
                  <a:t> (</a:t>
                </a:r>
                <a:r>
                  <a:rPr lang="en-US" sz="2400" b="1" dirty="0">
                    <a:solidFill>
                      <a:srgbClr val="C00000"/>
                    </a:solidFill>
                  </a:rPr>
                  <a:t>critic function</a:t>
                </a:r>
                <a:r>
                  <a:rPr lang="en-US" sz="2400" dirty="0"/>
                  <a:t>) to the following problem: </a:t>
                </a:r>
              </a:p>
              <a:p>
                <a:pPr>
                  <a:buFont typeface="Wingdings" pitchFamily="2" charset="2"/>
                  <a:buChar char="§"/>
                </a:pPr>
                <a:endParaRPr lang="en-US" sz="2400" dirty="0"/>
              </a:p>
              <a:p>
                <a:pPr marL="0" indent="0">
                  <a:buNone/>
                </a:pPr>
                <a:endParaRPr lang="en-US" sz="2400" dirty="0"/>
              </a:p>
              <a:p>
                <a:pPr>
                  <a:buFont typeface="Wingdings" pitchFamily="2" charset="2"/>
                  <a:buChar char="§"/>
                </a:pPr>
                <a:r>
                  <a:rPr lang="en-US" sz="2400" dirty="0"/>
                  <a:t>and we have                                                                    when both are well-defined.</a:t>
                </a:r>
              </a:p>
              <a:p>
                <a:pPr>
                  <a:buFont typeface="Wingdings" pitchFamily="2" charset="2"/>
                  <a:buChar char="§"/>
                </a:pPr>
                <a:r>
                  <a:rPr lang="en-US" sz="2400" b="1" dirty="0">
                    <a:solidFill>
                      <a:srgbClr val="0070C0"/>
                    </a:solidFill>
                  </a:rPr>
                  <a:t>This is maximization problem to find </a:t>
                </a:r>
                <a:r>
                  <a:rPr lang="en-US" sz="2400" b="1" i="1" dirty="0">
                    <a:solidFill>
                      <a:srgbClr val="0070C0"/>
                    </a:solidFill>
                  </a:rPr>
                  <a:t>f</a:t>
                </a:r>
                <a:r>
                  <a:rPr lang="en-US" sz="2400" b="1" dirty="0">
                    <a:solidFill>
                      <a:srgbClr val="0070C0"/>
                    </a:solidFill>
                  </a:rPr>
                  <a:t>. </a:t>
                </a:r>
                <a:r>
                  <a:rPr lang="en-US" sz="2400" dirty="0"/>
                  <a:t>We can solve using </a:t>
                </a:r>
                <a:r>
                  <a:rPr lang="en-US" sz="2400" i="1" dirty="0"/>
                  <a:t>G</a:t>
                </a:r>
                <a:r>
                  <a:rPr lang="en-US" sz="2400" dirty="0"/>
                  <a:t> neural networks with weight </a:t>
                </a:r>
                <a:r>
                  <a:rPr lang="en-US" sz="2400" i="1" dirty="0"/>
                  <a:t>w</a:t>
                </a:r>
                <a:r>
                  <a:rPr lang="en-US" sz="2400" dirty="0"/>
                  <a:t> then backprop using SGD through:</a:t>
                </a:r>
              </a:p>
            </p:txBody>
          </p:sp>
        </mc:Choice>
        <mc:Fallback>
          <p:sp>
            <p:nvSpPr>
              <p:cNvPr id="3" name="Content Placeholder 2">
                <a:extLst>
                  <a:ext uri="{FF2B5EF4-FFF2-40B4-BE49-F238E27FC236}">
                    <a16:creationId xmlns:a16="http://schemas.microsoft.com/office/drawing/2014/main" id="{14460717-CE3B-534E-8540-64FA50910767}"/>
                  </a:ext>
                </a:extLst>
              </p:cNvPr>
              <p:cNvSpPr>
                <a:spLocks noGrp="1" noRot="1" noChangeAspect="1" noMove="1" noResize="1" noEditPoints="1" noAdjustHandles="1" noChangeArrowheads="1" noChangeShapeType="1" noTextEdit="1"/>
              </p:cNvSpPr>
              <p:nvPr>
                <p:ph idx="1"/>
              </p:nvPr>
            </p:nvSpPr>
            <p:spPr>
              <a:blipFill>
                <a:blip r:embed="rId2"/>
                <a:stretch>
                  <a:fillRect l="-724" t="-2047"/>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909BD517-11DA-D845-A0E0-32E7A88D0D3A}"/>
              </a:ext>
            </a:extLst>
          </p:cNvPr>
          <p:cNvPicPr>
            <a:picLocks noChangeAspect="1"/>
          </p:cNvPicPr>
          <p:nvPr/>
        </p:nvPicPr>
        <p:blipFill>
          <a:blip r:embed="rId3"/>
          <a:stretch>
            <a:fillRect/>
          </a:stretch>
        </p:blipFill>
        <p:spPr>
          <a:xfrm>
            <a:off x="3483696" y="3554014"/>
            <a:ext cx="4791942" cy="808831"/>
          </a:xfrm>
          <a:prstGeom prst="rect">
            <a:avLst/>
          </a:prstGeom>
        </p:spPr>
      </p:pic>
      <p:pic>
        <p:nvPicPr>
          <p:cNvPr id="9" name="Picture 8">
            <a:extLst>
              <a:ext uri="{FF2B5EF4-FFF2-40B4-BE49-F238E27FC236}">
                <a16:creationId xmlns:a16="http://schemas.microsoft.com/office/drawing/2014/main" id="{44FD1EE3-04EF-8B40-8787-99501B4FE796}"/>
              </a:ext>
            </a:extLst>
          </p:cNvPr>
          <p:cNvPicPr>
            <a:picLocks noChangeAspect="1"/>
          </p:cNvPicPr>
          <p:nvPr/>
        </p:nvPicPr>
        <p:blipFill>
          <a:blip r:embed="rId4"/>
          <a:stretch>
            <a:fillRect/>
          </a:stretch>
        </p:blipFill>
        <p:spPr>
          <a:xfrm>
            <a:off x="2719386" y="4362442"/>
            <a:ext cx="4495800" cy="571500"/>
          </a:xfrm>
          <a:prstGeom prst="rect">
            <a:avLst/>
          </a:prstGeom>
        </p:spPr>
      </p:pic>
      <p:pic>
        <p:nvPicPr>
          <p:cNvPr id="11" name="Picture 10">
            <a:extLst>
              <a:ext uri="{FF2B5EF4-FFF2-40B4-BE49-F238E27FC236}">
                <a16:creationId xmlns:a16="http://schemas.microsoft.com/office/drawing/2014/main" id="{8AF60F70-498B-C240-8E78-E3CCF1841B67}"/>
              </a:ext>
            </a:extLst>
          </p:cNvPr>
          <p:cNvPicPr>
            <a:picLocks noChangeAspect="1"/>
          </p:cNvPicPr>
          <p:nvPr/>
        </p:nvPicPr>
        <p:blipFill>
          <a:blip r:embed="rId5"/>
          <a:stretch>
            <a:fillRect/>
          </a:stretch>
        </p:blipFill>
        <p:spPr>
          <a:xfrm>
            <a:off x="4172616" y="5732451"/>
            <a:ext cx="3142583" cy="474661"/>
          </a:xfrm>
          <a:prstGeom prst="rect">
            <a:avLst/>
          </a:prstGeom>
        </p:spPr>
      </p:pic>
    </p:spTree>
    <p:extLst>
      <p:ext uri="{BB962C8B-B14F-4D97-AF65-F5344CB8AC3E}">
        <p14:creationId xmlns:p14="http://schemas.microsoft.com/office/powerpoint/2010/main" val="14428947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WGAN (Arjovsky, et.al, @ </a:t>
            </a:r>
            <a:r>
              <a:rPr lang="en-US" dirty="0">
                <a:hlinkClick r:id="rId2"/>
              </a:rPr>
              <a:t>ICML 2017</a:t>
            </a:r>
            <a:r>
              <a:rPr lang="en-US" dirty="0"/>
              <a: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105026"/>
            <a:ext cx="6387629" cy="3724275"/>
          </a:xfrm>
          <a:prstGeom prst="rect">
            <a:avLst/>
          </a:prstGeom>
        </p:spPr>
      </p:pic>
      <p:pic>
        <p:nvPicPr>
          <p:cNvPr id="5" name="Picture 4">
            <a:extLst>
              <a:ext uri="{FF2B5EF4-FFF2-40B4-BE49-F238E27FC236}">
                <a16:creationId xmlns:a16="http://schemas.microsoft.com/office/drawing/2014/main" id="{89E4D834-EE1D-A84E-99D9-57E3D3A8B3FC}"/>
              </a:ext>
            </a:extLst>
          </p:cNvPr>
          <p:cNvPicPr>
            <a:picLocks noChangeAspect="1"/>
          </p:cNvPicPr>
          <p:nvPr/>
        </p:nvPicPr>
        <p:blipFill>
          <a:blip r:embed="rId4"/>
          <a:stretch>
            <a:fillRect/>
          </a:stretch>
        </p:blipFill>
        <p:spPr>
          <a:xfrm>
            <a:off x="7433145" y="2105027"/>
            <a:ext cx="4469941" cy="809624"/>
          </a:xfrm>
          <a:prstGeom prst="rect">
            <a:avLst/>
          </a:prstGeom>
        </p:spPr>
      </p:pic>
      <p:sp>
        <p:nvSpPr>
          <p:cNvPr id="6" name="Content Placeholder 2">
            <a:extLst>
              <a:ext uri="{FF2B5EF4-FFF2-40B4-BE49-F238E27FC236}">
                <a16:creationId xmlns:a16="http://schemas.microsoft.com/office/drawing/2014/main" id="{5D9F3F4C-A8D9-F340-BE17-67E877A41EAF}"/>
              </a:ext>
            </a:extLst>
          </p:cNvPr>
          <p:cNvSpPr>
            <a:spLocks noGrp="1"/>
          </p:cNvSpPr>
          <p:nvPr>
            <p:ph idx="1"/>
          </p:nvPr>
        </p:nvSpPr>
        <p:spPr>
          <a:xfrm>
            <a:off x="7433145" y="3128966"/>
            <a:ext cx="4505325" cy="3043237"/>
          </a:xfrm>
        </p:spPr>
        <p:txBody>
          <a:bodyPr>
            <a:normAutofit lnSpcReduction="10000"/>
          </a:bodyPr>
          <a:lstStyle/>
          <a:p>
            <a:pPr marL="0" indent="0">
              <a:buNone/>
            </a:pPr>
            <a:r>
              <a:rPr lang="en-ID" sz="1800" dirty="0"/>
              <a:t>Introduced a new algorithm named WGAN, an alternative to traditional GAN training. In WGAN, one can improve the stability of learning, get rid of problems like mode collapse, and provide meaningful learning curves useful for debugging and hyperparameter searches. </a:t>
            </a:r>
          </a:p>
          <a:p>
            <a:pPr marL="0" indent="0">
              <a:buNone/>
            </a:pPr>
            <a:r>
              <a:rPr lang="en-ID" sz="1800" dirty="0"/>
              <a:t>Furthermore, this paper shows that the corresponding optimization problem is sound, and provide extensive theoretical work highlighting the deep connections to different distances between distributions.</a:t>
            </a:r>
            <a:endParaRPr lang="en-US" sz="1800" dirty="0"/>
          </a:p>
        </p:txBody>
      </p:sp>
    </p:spTree>
    <p:extLst>
      <p:ext uri="{BB962C8B-B14F-4D97-AF65-F5344CB8AC3E}">
        <p14:creationId xmlns:p14="http://schemas.microsoft.com/office/powerpoint/2010/main" val="14329994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WGAN Advantages</a:t>
            </a:r>
          </a:p>
        </p:txBody>
      </p:sp>
      <p:sp>
        <p:nvSpPr>
          <p:cNvPr id="3" name="Content Placeholder 2"/>
          <p:cNvSpPr>
            <a:spLocks noGrp="1"/>
          </p:cNvSpPr>
          <p:nvPr>
            <p:ph idx="1"/>
          </p:nvPr>
        </p:nvSpPr>
        <p:spPr/>
        <p:txBody>
          <a:bodyPr>
            <a:normAutofit fontScale="92500" lnSpcReduction="10000"/>
          </a:bodyPr>
          <a:lstStyle/>
          <a:p>
            <a:pPr algn="just">
              <a:buFont typeface="Wingdings" pitchFamily="2" charset="2"/>
              <a:buChar char="§"/>
            </a:pPr>
            <a:r>
              <a:rPr lang="en-US" sz="2400" dirty="0"/>
              <a:t>Training WGANs does not require maintaining a careful balance in training of the </a:t>
            </a:r>
            <a:r>
              <a:rPr lang="en-US" sz="2400" i="1" dirty="0"/>
              <a:t>D</a:t>
            </a:r>
            <a:r>
              <a:rPr lang="en-US" sz="2400" dirty="0"/>
              <a:t> and </a:t>
            </a:r>
            <a:r>
              <a:rPr lang="en-US" sz="2400" i="1" dirty="0"/>
              <a:t>G</a:t>
            </a:r>
            <a:r>
              <a:rPr lang="en-US" sz="2400" dirty="0"/>
              <a:t>, and does not require a careful design of the network architecture either. The mode dropping phenomenon that is typical in GANs is also drastically reduced. </a:t>
            </a:r>
          </a:p>
          <a:p>
            <a:pPr algn="just">
              <a:buFont typeface="Wingdings" pitchFamily="2" charset="2"/>
              <a:buChar char="§"/>
            </a:pPr>
            <a:r>
              <a:rPr lang="en-US" sz="2400" dirty="0"/>
              <a:t>One of the most compelling practical benefits of WGANs is the ability to continuously estimate the EM distance by training the discriminator to optimality. Plotting these learning curves is not only useful for debugging and hyperparameter searches, but also correlate remarkably well with the observed sample quality. </a:t>
            </a:r>
          </a:p>
          <a:p>
            <a:pPr algn="just">
              <a:buFont typeface="Wingdings" pitchFamily="2" charset="2"/>
              <a:buChar char="§"/>
            </a:pPr>
            <a:r>
              <a:rPr lang="en-US" sz="2400" dirty="0"/>
              <a:t>One of the benefits of WGAN is that it allows us to train the critic till optimality. When the critic is trained to completion, it simply provides a loss to the generator that we can train as any other neural network. This tells us that we no longer need to balance generator and discriminator’s capacity properly. The better the critic, the higher quality the gradients we use to train the generator. </a:t>
            </a:r>
          </a:p>
          <a:p>
            <a:pPr algn="just">
              <a:buFont typeface="Wingdings" pitchFamily="2" charset="2"/>
              <a:buChar char="§"/>
            </a:pPr>
            <a:r>
              <a:rPr lang="en-US" sz="2400" dirty="0">
                <a:solidFill>
                  <a:srgbClr val="C00000"/>
                </a:solidFill>
              </a:rPr>
              <a:t>We observe that WGANs are much more robust than GANs when one varies the neural architectural choices for the generator like DCGAN, DenseNet and ResNet. </a:t>
            </a:r>
          </a:p>
          <a:p>
            <a:pPr algn="just">
              <a:buFont typeface="Wingdings" pitchFamily="2" charset="2"/>
              <a:buChar char="§"/>
            </a:pPr>
            <a:endParaRPr lang="en-US" sz="2400" dirty="0">
              <a:solidFill>
                <a:srgbClr val="C00000"/>
              </a:solidFill>
            </a:endParaRPr>
          </a:p>
          <a:p>
            <a:pPr algn="just">
              <a:buFont typeface="Wingdings" pitchFamily="2" charset="2"/>
              <a:buChar char="§"/>
            </a:pPr>
            <a:endParaRPr lang="en-US" sz="2400" dirty="0"/>
          </a:p>
        </p:txBody>
      </p:sp>
    </p:spTree>
    <p:extLst>
      <p:ext uri="{BB962C8B-B14F-4D97-AF65-F5344CB8AC3E}">
        <p14:creationId xmlns:p14="http://schemas.microsoft.com/office/powerpoint/2010/main" val="3402110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09858-4737-484F-8156-428244AB4F44}"/>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E514CF-21C2-6B42-B46A-02E56010F076}"/>
              </a:ext>
            </a:extLst>
          </p:cNvPr>
          <p:cNvSpPr>
            <a:spLocks noGrp="1"/>
          </p:cNvSpPr>
          <p:nvPr>
            <p:ph idx="1"/>
          </p:nvPr>
        </p:nvSpPr>
        <p:spPr/>
        <p:txBody>
          <a:bodyPr>
            <a:normAutofit/>
          </a:bodyPr>
          <a:lstStyle/>
          <a:p>
            <a:pPr>
              <a:buFont typeface="Wingdings" pitchFamily="2" charset="2"/>
              <a:buChar char="§"/>
            </a:pPr>
            <a:r>
              <a:rPr lang="en-US" b="1" dirty="0"/>
              <a:t>Known Problems in GANs</a:t>
            </a:r>
          </a:p>
          <a:p>
            <a:pPr>
              <a:buFont typeface="Wingdings" pitchFamily="2" charset="2"/>
              <a:buChar char="§"/>
            </a:pPr>
            <a:r>
              <a:rPr lang="en-US" b="1" dirty="0"/>
              <a:t>Beyond KL and JS Divergences </a:t>
            </a:r>
          </a:p>
          <a:p>
            <a:pPr>
              <a:buFont typeface="Wingdings" pitchFamily="2" charset="2"/>
              <a:buChar char="§"/>
            </a:pPr>
            <a:r>
              <a:rPr lang="en-US" b="1" dirty="0"/>
              <a:t>Introduction to Optimal Transport </a:t>
            </a:r>
          </a:p>
          <a:p>
            <a:pPr>
              <a:buFont typeface="Wingdings" pitchFamily="2" charset="2"/>
              <a:buChar char="§"/>
            </a:pPr>
            <a:r>
              <a:rPr lang="en-US" b="1" dirty="0"/>
              <a:t>Wasserstein GAN Formulation (WGAN)</a:t>
            </a:r>
          </a:p>
          <a:p>
            <a:pPr>
              <a:buFont typeface="Wingdings" pitchFamily="2" charset="2"/>
              <a:buChar char="§"/>
            </a:pPr>
            <a:r>
              <a:rPr lang="en-US" b="1" dirty="0">
                <a:solidFill>
                  <a:srgbClr val="C00000"/>
                </a:solidFill>
              </a:rPr>
              <a:t>WGAN Regularization Techniques </a:t>
            </a:r>
          </a:p>
        </p:txBody>
      </p:sp>
    </p:spTree>
    <p:extLst>
      <p:ext uri="{BB962C8B-B14F-4D97-AF65-F5344CB8AC3E}">
        <p14:creationId xmlns:p14="http://schemas.microsoft.com/office/powerpoint/2010/main" val="120060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09858-4737-484F-8156-428244AB4F44}"/>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E514CF-21C2-6B42-B46A-02E56010F076}"/>
              </a:ext>
            </a:extLst>
          </p:cNvPr>
          <p:cNvSpPr>
            <a:spLocks noGrp="1"/>
          </p:cNvSpPr>
          <p:nvPr>
            <p:ph idx="1"/>
          </p:nvPr>
        </p:nvSpPr>
        <p:spPr/>
        <p:txBody>
          <a:bodyPr>
            <a:normAutofit/>
          </a:bodyPr>
          <a:lstStyle/>
          <a:p>
            <a:pPr>
              <a:buFont typeface="Wingdings" pitchFamily="2" charset="2"/>
              <a:buChar char="§"/>
            </a:pPr>
            <a:r>
              <a:rPr lang="en-US" b="1" dirty="0">
                <a:solidFill>
                  <a:srgbClr val="C00000"/>
                </a:solidFill>
              </a:rPr>
              <a:t>Known Problems in GANs</a:t>
            </a:r>
          </a:p>
          <a:p>
            <a:pPr>
              <a:buFont typeface="Wingdings" pitchFamily="2" charset="2"/>
              <a:buChar char="§"/>
            </a:pPr>
            <a:r>
              <a:rPr lang="en-US" dirty="0"/>
              <a:t>Beyond KL and JS Divergences </a:t>
            </a:r>
          </a:p>
          <a:p>
            <a:pPr>
              <a:buFont typeface="Wingdings" pitchFamily="2" charset="2"/>
              <a:buChar char="§"/>
            </a:pPr>
            <a:r>
              <a:rPr lang="en-US" dirty="0"/>
              <a:t>Introduction to Optimal Transport </a:t>
            </a:r>
          </a:p>
          <a:p>
            <a:pPr>
              <a:buFont typeface="Wingdings" pitchFamily="2" charset="2"/>
              <a:buChar char="§"/>
            </a:pPr>
            <a:r>
              <a:rPr lang="en-US" dirty="0"/>
              <a:t>Wasserstein GAN Formulation (WGAN)</a:t>
            </a:r>
          </a:p>
          <a:p>
            <a:pPr>
              <a:buFont typeface="Wingdings" pitchFamily="2" charset="2"/>
              <a:buChar char="§"/>
            </a:pPr>
            <a:r>
              <a:rPr lang="en-US" dirty="0"/>
              <a:t>WGAN Regularization Techniques </a:t>
            </a:r>
          </a:p>
          <a:p>
            <a:pPr>
              <a:buFont typeface="Wingdings" pitchFamily="2" charset="2"/>
              <a:buChar char="§"/>
            </a:pPr>
            <a:r>
              <a:rPr lang="en-US" dirty="0"/>
              <a:t>Home Work 2 </a:t>
            </a:r>
          </a:p>
        </p:txBody>
      </p:sp>
    </p:spTree>
    <p:extLst>
      <p:ext uri="{BB962C8B-B14F-4D97-AF65-F5344CB8AC3E}">
        <p14:creationId xmlns:p14="http://schemas.microsoft.com/office/powerpoint/2010/main" val="26245854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7D641-2FF8-F54F-B9FB-524DBFD70481}"/>
              </a:ext>
            </a:extLst>
          </p:cNvPr>
          <p:cNvSpPr>
            <a:spLocks noGrp="1"/>
          </p:cNvSpPr>
          <p:nvPr>
            <p:ph type="title"/>
          </p:nvPr>
        </p:nvSpPr>
        <p:spPr/>
        <p:txBody>
          <a:bodyPr/>
          <a:lstStyle/>
          <a:p>
            <a:r>
              <a:rPr lang="en-US" dirty="0"/>
              <a:t>WGAN Regularization</a:t>
            </a:r>
          </a:p>
        </p:txBody>
      </p:sp>
      <p:sp>
        <p:nvSpPr>
          <p:cNvPr id="3" name="Content Placeholder 2">
            <a:extLst>
              <a:ext uri="{FF2B5EF4-FFF2-40B4-BE49-F238E27FC236}">
                <a16:creationId xmlns:a16="http://schemas.microsoft.com/office/drawing/2014/main" id="{E632D930-FB46-1448-B196-69DC1E90FCCB}"/>
              </a:ext>
            </a:extLst>
          </p:cNvPr>
          <p:cNvSpPr>
            <a:spLocks noGrp="1"/>
          </p:cNvSpPr>
          <p:nvPr>
            <p:ph idx="1"/>
          </p:nvPr>
        </p:nvSpPr>
        <p:spPr>
          <a:xfrm>
            <a:off x="838200" y="1825625"/>
            <a:ext cx="5419725" cy="4351338"/>
          </a:xfrm>
        </p:spPr>
        <p:txBody>
          <a:bodyPr>
            <a:noAutofit/>
          </a:bodyPr>
          <a:lstStyle/>
          <a:p>
            <a:pPr marL="0" indent="0" algn="just">
              <a:buNone/>
            </a:pPr>
            <a:r>
              <a:rPr lang="en-ID" sz="2000" dirty="0"/>
              <a:t>WGAN critic function is better than traditional GANs discriminator as it shows vanishing gradient and saturates. </a:t>
            </a:r>
            <a:r>
              <a:rPr lang="en-ID" sz="2000" b="1" dirty="0">
                <a:solidFill>
                  <a:srgbClr val="C00000"/>
                </a:solidFill>
              </a:rPr>
              <a:t>However, weight clipping in initial WGAN is a clearly terrible way to enforce a Lipschitz constraint.</a:t>
            </a:r>
            <a:r>
              <a:rPr lang="en-ID" sz="2000" dirty="0"/>
              <a:t> If the clipping parameter is large, then it can take a long time for any weights to reach their limit, thereby making it harder to train the critic till optimality. </a:t>
            </a:r>
          </a:p>
          <a:p>
            <a:pPr marL="0" indent="0" algn="just">
              <a:buNone/>
            </a:pPr>
            <a:endParaRPr lang="en-ID" sz="2000" dirty="0"/>
          </a:p>
          <a:p>
            <a:pPr marL="0" indent="0" algn="just">
              <a:buNone/>
            </a:pPr>
            <a:r>
              <a:rPr lang="en-US" sz="2000" b="1" dirty="0">
                <a:solidFill>
                  <a:srgbClr val="0070C0"/>
                </a:solidFill>
              </a:rPr>
              <a:t>To avoid the problem, we use these techniques: </a:t>
            </a:r>
          </a:p>
          <a:p>
            <a:pPr lvl="1" algn="just">
              <a:buFont typeface="Wingdings" pitchFamily="2" charset="2"/>
              <a:buChar char="§"/>
            </a:pPr>
            <a:r>
              <a:rPr lang="en-US" sz="2000" dirty="0"/>
              <a:t>Gradient Penalty</a:t>
            </a:r>
          </a:p>
          <a:p>
            <a:pPr lvl="1" algn="just">
              <a:buFont typeface="Wingdings" pitchFamily="2" charset="2"/>
              <a:buChar char="§"/>
            </a:pPr>
            <a:r>
              <a:rPr lang="en-US" sz="2000" dirty="0"/>
              <a:t>Wasserstein Divergence</a:t>
            </a:r>
          </a:p>
          <a:p>
            <a:pPr lvl="1" algn="just">
              <a:buFont typeface="Wingdings" pitchFamily="2" charset="2"/>
              <a:buChar char="§"/>
            </a:pPr>
            <a:r>
              <a:rPr lang="en-US" sz="2000" dirty="0"/>
              <a:t>Spectral Normalization</a:t>
            </a:r>
          </a:p>
        </p:txBody>
      </p:sp>
      <p:pic>
        <p:nvPicPr>
          <p:cNvPr id="5" name="Picture 4">
            <a:extLst>
              <a:ext uri="{FF2B5EF4-FFF2-40B4-BE49-F238E27FC236}">
                <a16:creationId xmlns:a16="http://schemas.microsoft.com/office/drawing/2014/main" id="{E186624D-212E-9A40-A444-4B5EBBFFDC7D}"/>
              </a:ext>
            </a:extLst>
          </p:cNvPr>
          <p:cNvPicPr>
            <a:picLocks noChangeAspect="1"/>
          </p:cNvPicPr>
          <p:nvPr/>
        </p:nvPicPr>
        <p:blipFill>
          <a:blip r:embed="rId2"/>
          <a:stretch>
            <a:fillRect/>
          </a:stretch>
        </p:blipFill>
        <p:spPr>
          <a:xfrm>
            <a:off x="6534390" y="1690688"/>
            <a:ext cx="5267085" cy="4124325"/>
          </a:xfrm>
          <a:prstGeom prst="rect">
            <a:avLst/>
          </a:prstGeom>
        </p:spPr>
      </p:pic>
    </p:spTree>
    <p:extLst>
      <p:ext uri="{BB962C8B-B14F-4D97-AF65-F5344CB8AC3E}">
        <p14:creationId xmlns:p14="http://schemas.microsoft.com/office/powerpoint/2010/main" val="2921136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EA9AB-6A90-524D-BA94-2A465BDB477E}"/>
              </a:ext>
            </a:extLst>
          </p:cNvPr>
          <p:cNvSpPr>
            <a:spLocks noGrp="1"/>
          </p:cNvSpPr>
          <p:nvPr>
            <p:ph type="title"/>
          </p:nvPr>
        </p:nvSpPr>
        <p:spPr/>
        <p:txBody>
          <a:bodyPr/>
          <a:lstStyle/>
          <a:p>
            <a:r>
              <a:rPr lang="en-US" dirty="0"/>
              <a:t>WGAN-GP (Guljarani, et.al, @ </a:t>
            </a:r>
            <a:r>
              <a:rPr lang="en-US" dirty="0">
                <a:hlinkClick r:id="rId2"/>
              </a:rPr>
              <a:t>NIPS 2017</a:t>
            </a:r>
            <a:r>
              <a:rPr lang="en-US" dirty="0"/>
              <a:t>)</a:t>
            </a:r>
          </a:p>
        </p:txBody>
      </p:sp>
      <p:sp>
        <p:nvSpPr>
          <p:cNvPr id="3" name="Content Placeholder 2">
            <a:extLst>
              <a:ext uri="{FF2B5EF4-FFF2-40B4-BE49-F238E27FC236}">
                <a16:creationId xmlns:a16="http://schemas.microsoft.com/office/drawing/2014/main" id="{EBE202A8-9C81-8C4C-9BB3-D339263AC95C}"/>
              </a:ext>
            </a:extLst>
          </p:cNvPr>
          <p:cNvSpPr>
            <a:spLocks noGrp="1"/>
          </p:cNvSpPr>
          <p:nvPr>
            <p:ph idx="1"/>
          </p:nvPr>
        </p:nvSpPr>
        <p:spPr>
          <a:xfrm>
            <a:off x="838200" y="1825625"/>
            <a:ext cx="5305425" cy="4351338"/>
          </a:xfrm>
        </p:spPr>
        <p:txBody>
          <a:bodyPr>
            <a:normAutofit/>
          </a:bodyPr>
          <a:lstStyle/>
          <a:p>
            <a:pPr algn="just"/>
            <a:r>
              <a:rPr lang="en-US" sz="2000" dirty="0"/>
              <a:t>Alternative way to enforce Lipschitz constraint by penalizing the norm of gradient of the critic with respect to its input. WGAN-GP is faster and can generate more realistic samples. </a:t>
            </a:r>
          </a:p>
          <a:p>
            <a:pPr algn="just"/>
            <a:r>
              <a:rPr lang="en-US" sz="2000" dirty="0"/>
              <a:t>How it works: at certain points samples from a distribution over the input space x, evaluate the gradient of the critic and penalized its square distance from 1 in the critic loss function. </a:t>
            </a:r>
            <a:r>
              <a:rPr lang="en-US" sz="2000" b="1" dirty="0">
                <a:solidFill>
                  <a:srgbClr val="0070C0"/>
                </a:solidFill>
              </a:rPr>
              <a:t>New objective of WGAN-GP: </a:t>
            </a:r>
          </a:p>
          <a:p>
            <a:pPr algn="just"/>
            <a:endParaRPr lang="en-US" sz="2000" dirty="0"/>
          </a:p>
          <a:p>
            <a:pPr algn="just"/>
            <a:endParaRPr lang="en-US" sz="2000" dirty="0"/>
          </a:p>
          <a:p>
            <a:pPr algn="just"/>
            <a:endParaRPr lang="en-US" sz="2000" dirty="0"/>
          </a:p>
        </p:txBody>
      </p:sp>
      <p:pic>
        <p:nvPicPr>
          <p:cNvPr id="5" name="Picture 4">
            <a:extLst>
              <a:ext uri="{FF2B5EF4-FFF2-40B4-BE49-F238E27FC236}">
                <a16:creationId xmlns:a16="http://schemas.microsoft.com/office/drawing/2014/main" id="{2AD63C57-E27D-1045-8F4B-00E744FF6451}"/>
              </a:ext>
            </a:extLst>
          </p:cNvPr>
          <p:cNvPicPr>
            <a:picLocks noChangeAspect="1"/>
          </p:cNvPicPr>
          <p:nvPr/>
        </p:nvPicPr>
        <p:blipFill>
          <a:blip r:embed="rId3"/>
          <a:stretch>
            <a:fillRect/>
          </a:stretch>
        </p:blipFill>
        <p:spPr>
          <a:xfrm>
            <a:off x="6420588" y="3978930"/>
            <a:ext cx="5076087" cy="2167912"/>
          </a:xfrm>
          <a:prstGeom prst="rect">
            <a:avLst/>
          </a:prstGeom>
        </p:spPr>
      </p:pic>
      <p:pic>
        <p:nvPicPr>
          <p:cNvPr id="7" name="Picture 6">
            <a:extLst>
              <a:ext uri="{FF2B5EF4-FFF2-40B4-BE49-F238E27FC236}">
                <a16:creationId xmlns:a16="http://schemas.microsoft.com/office/drawing/2014/main" id="{D9A79576-ED0A-2249-A8B4-4851A267CEDE}"/>
              </a:ext>
            </a:extLst>
          </p:cNvPr>
          <p:cNvPicPr>
            <a:picLocks noChangeAspect="1"/>
          </p:cNvPicPr>
          <p:nvPr/>
        </p:nvPicPr>
        <p:blipFill>
          <a:blip r:embed="rId4"/>
          <a:stretch>
            <a:fillRect/>
          </a:stretch>
        </p:blipFill>
        <p:spPr>
          <a:xfrm>
            <a:off x="1186600" y="5073650"/>
            <a:ext cx="4757001" cy="743281"/>
          </a:xfrm>
          <a:prstGeom prst="rect">
            <a:avLst/>
          </a:prstGeom>
        </p:spPr>
      </p:pic>
      <p:pic>
        <p:nvPicPr>
          <p:cNvPr id="6" name="Picture 5">
            <a:extLst>
              <a:ext uri="{FF2B5EF4-FFF2-40B4-BE49-F238E27FC236}">
                <a16:creationId xmlns:a16="http://schemas.microsoft.com/office/drawing/2014/main" id="{72699AC7-7457-6840-9966-84ABF3CD530E}"/>
              </a:ext>
            </a:extLst>
          </p:cNvPr>
          <p:cNvPicPr>
            <a:picLocks noChangeAspect="1"/>
          </p:cNvPicPr>
          <p:nvPr/>
        </p:nvPicPr>
        <p:blipFill>
          <a:blip r:embed="rId5"/>
          <a:stretch>
            <a:fillRect/>
          </a:stretch>
        </p:blipFill>
        <p:spPr>
          <a:xfrm>
            <a:off x="6484086" y="1825625"/>
            <a:ext cx="4984013" cy="2084392"/>
          </a:xfrm>
          <a:prstGeom prst="rect">
            <a:avLst/>
          </a:prstGeom>
        </p:spPr>
      </p:pic>
    </p:spTree>
    <p:extLst>
      <p:ext uri="{BB962C8B-B14F-4D97-AF65-F5344CB8AC3E}">
        <p14:creationId xmlns:p14="http://schemas.microsoft.com/office/powerpoint/2010/main" val="5275779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12B7A-15B2-6D40-AA01-575636B84B2B}"/>
              </a:ext>
            </a:extLst>
          </p:cNvPr>
          <p:cNvSpPr>
            <a:spLocks noGrp="1"/>
          </p:cNvSpPr>
          <p:nvPr>
            <p:ph type="title"/>
          </p:nvPr>
        </p:nvSpPr>
        <p:spPr/>
        <p:txBody>
          <a:bodyPr/>
          <a:lstStyle/>
          <a:p>
            <a:r>
              <a:rPr lang="en-US" dirty="0"/>
              <a:t>WGAN-GP Algorithm</a:t>
            </a:r>
          </a:p>
        </p:txBody>
      </p:sp>
      <p:pic>
        <p:nvPicPr>
          <p:cNvPr id="5" name="Picture 4">
            <a:extLst>
              <a:ext uri="{FF2B5EF4-FFF2-40B4-BE49-F238E27FC236}">
                <a16:creationId xmlns:a16="http://schemas.microsoft.com/office/drawing/2014/main" id="{FCE4FD42-73F1-564A-ADFD-A26F6BA5E4CF}"/>
              </a:ext>
            </a:extLst>
          </p:cNvPr>
          <p:cNvPicPr>
            <a:picLocks noChangeAspect="1"/>
          </p:cNvPicPr>
          <p:nvPr/>
        </p:nvPicPr>
        <p:blipFill>
          <a:blip r:embed="rId2"/>
          <a:stretch>
            <a:fillRect/>
          </a:stretch>
        </p:blipFill>
        <p:spPr>
          <a:xfrm>
            <a:off x="1733550" y="1690688"/>
            <a:ext cx="8724900" cy="4600148"/>
          </a:xfrm>
          <a:prstGeom prst="rect">
            <a:avLst/>
          </a:prstGeom>
        </p:spPr>
      </p:pic>
    </p:spTree>
    <p:extLst>
      <p:ext uri="{BB962C8B-B14F-4D97-AF65-F5344CB8AC3E}">
        <p14:creationId xmlns:p14="http://schemas.microsoft.com/office/powerpoint/2010/main" val="21474181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31983-E187-8F40-87A1-D60BFF83D669}"/>
              </a:ext>
            </a:extLst>
          </p:cNvPr>
          <p:cNvSpPr>
            <a:spLocks noGrp="1"/>
          </p:cNvSpPr>
          <p:nvPr>
            <p:ph type="title"/>
          </p:nvPr>
        </p:nvSpPr>
        <p:spPr/>
        <p:txBody>
          <a:bodyPr/>
          <a:lstStyle/>
          <a:p>
            <a:r>
              <a:rPr lang="en-US" dirty="0"/>
              <a:t>WGAN-GP Experiment Results</a:t>
            </a:r>
          </a:p>
        </p:txBody>
      </p:sp>
      <p:pic>
        <p:nvPicPr>
          <p:cNvPr id="5" name="Picture 4">
            <a:extLst>
              <a:ext uri="{FF2B5EF4-FFF2-40B4-BE49-F238E27FC236}">
                <a16:creationId xmlns:a16="http://schemas.microsoft.com/office/drawing/2014/main" id="{C238184F-28BB-D149-BA3A-12C7C17EE55D}"/>
              </a:ext>
            </a:extLst>
          </p:cNvPr>
          <p:cNvPicPr>
            <a:picLocks noChangeAspect="1"/>
          </p:cNvPicPr>
          <p:nvPr/>
        </p:nvPicPr>
        <p:blipFill>
          <a:blip r:embed="rId2"/>
          <a:stretch>
            <a:fillRect/>
          </a:stretch>
        </p:blipFill>
        <p:spPr>
          <a:xfrm>
            <a:off x="838200" y="1821656"/>
            <a:ext cx="5686425" cy="4264819"/>
          </a:xfrm>
          <a:prstGeom prst="rect">
            <a:avLst/>
          </a:prstGeom>
        </p:spPr>
      </p:pic>
      <p:pic>
        <p:nvPicPr>
          <p:cNvPr id="9" name="Picture 8">
            <a:extLst>
              <a:ext uri="{FF2B5EF4-FFF2-40B4-BE49-F238E27FC236}">
                <a16:creationId xmlns:a16="http://schemas.microsoft.com/office/drawing/2014/main" id="{2262E206-CBB7-BB43-8608-60DDA1DBA632}"/>
              </a:ext>
            </a:extLst>
          </p:cNvPr>
          <p:cNvPicPr>
            <a:picLocks noChangeAspect="1"/>
          </p:cNvPicPr>
          <p:nvPr/>
        </p:nvPicPr>
        <p:blipFill>
          <a:blip r:embed="rId3"/>
          <a:stretch>
            <a:fillRect/>
          </a:stretch>
        </p:blipFill>
        <p:spPr>
          <a:xfrm>
            <a:off x="6692900" y="1821656"/>
            <a:ext cx="5260762" cy="2178844"/>
          </a:xfrm>
          <a:prstGeom prst="rect">
            <a:avLst/>
          </a:prstGeom>
        </p:spPr>
      </p:pic>
      <p:pic>
        <p:nvPicPr>
          <p:cNvPr id="11" name="Picture 10">
            <a:extLst>
              <a:ext uri="{FF2B5EF4-FFF2-40B4-BE49-F238E27FC236}">
                <a16:creationId xmlns:a16="http://schemas.microsoft.com/office/drawing/2014/main" id="{3A9E5FA3-6942-084F-ABF3-3DEE64C60B52}"/>
              </a:ext>
            </a:extLst>
          </p:cNvPr>
          <p:cNvPicPr>
            <a:picLocks noChangeAspect="1"/>
          </p:cNvPicPr>
          <p:nvPr/>
        </p:nvPicPr>
        <p:blipFill>
          <a:blip r:embed="rId4"/>
          <a:stretch>
            <a:fillRect/>
          </a:stretch>
        </p:blipFill>
        <p:spPr>
          <a:xfrm>
            <a:off x="6692900" y="4445793"/>
            <a:ext cx="5068535" cy="1640682"/>
          </a:xfrm>
          <a:prstGeom prst="rect">
            <a:avLst/>
          </a:prstGeom>
        </p:spPr>
      </p:pic>
    </p:spTree>
    <p:extLst>
      <p:ext uri="{BB962C8B-B14F-4D97-AF65-F5344CB8AC3E}">
        <p14:creationId xmlns:p14="http://schemas.microsoft.com/office/powerpoint/2010/main" val="38792094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EA9AB-6A90-524D-BA94-2A465BDB477E}"/>
              </a:ext>
            </a:extLst>
          </p:cNvPr>
          <p:cNvSpPr>
            <a:spLocks noGrp="1"/>
          </p:cNvSpPr>
          <p:nvPr>
            <p:ph type="title"/>
          </p:nvPr>
        </p:nvSpPr>
        <p:spPr/>
        <p:txBody>
          <a:bodyPr/>
          <a:lstStyle/>
          <a:p>
            <a:r>
              <a:rPr lang="en-US" dirty="0"/>
              <a:t>SN-GAN (Miyato, et.al, @ </a:t>
            </a:r>
            <a:r>
              <a:rPr lang="en-US" dirty="0">
                <a:hlinkClick r:id="rId2"/>
              </a:rPr>
              <a:t>ICLR 2018</a:t>
            </a:r>
            <a:r>
              <a:rPr lang="en-US" dirty="0"/>
              <a:t>)</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EBE202A8-9C81-8C4C-9BB3-D339263AC95C}"/>
                  </a:ext>
                </a:extLst>
              </p:cNvPr>
              <p:cNvSpPr>
                <a:spLocks noGrp="1"/>
              </p:cNvSpPr>
              <p:nvPr>
                <p:ph idx="1"/>
              </p:nvPr>
            </p:nvSpPr>
            <p:spPr>
              <a:xfrm>
                <a:off x="838200" y="1825625"/>
                <a:ext cx="4905375" cy="4351338"/>
              </a:xfrm>
            </p:spPr>
            <p:txBody>
              <a:bodyPr>
                <a:normAutofit/>
              </a:bodyPr>
              <a:lstStyle/>
              <a:p>
                <a:pPr algn="just">
                  <a:buFont typeface="Wingdings" pitchFamily="2" charset="2"/>
                  <a:buChar char="§"/>
                </a:pPr>
                <a:r>
                  <a:rPr lang="en-US" sz="2000" b="1" dirty="0">
                    <a:solidFill>
                      <a:srgbClr val="0070C0"/>
                    </a:solidFill>
                  </a:rPr>
                  <a:t>Spectral normalization (SN)</a:t>
                </a:r>
                <a:r>
                  <a:rPr lang="en-US" sz="2000" dirty="0"/>
                  <a:t> technique to stabilize training of discriminator. SN normalizes weight matrices and </a:t>
                </a:r>
                <a:r>
                  <a:rPr lang="en-US" sz="2000" b="1" dirty="0">
                    <a:solidFill>
                      <a:srgbClr val="0070C0"/>
                    </a:solidFill>
                  </a:rPr>
                  <a:t>controls the Lipschitz constant of </a:t>
                </a:r>
                <a:r>
                  <a:rPr lang="en-US" sz="2000" b="1" i="1" dirty="0">
                    <a:solidFill>
                      <a:srgbClr val="0070C0"/>
                    </a:solidFill>
                  </a:rPr>
                  <a:t>discriminator (critic f)</a:t>
                </a:r>
                <a:r>
                  <a:rPr lang="en-US" sz="2000" i="1" dirty="0"/>
                  <a:t> </a:t>
                </a:r>
                <a:r>
                  <a:rPr lang="en-US" sz="2000" dirty="0"/>
                  <a:t>by literally constraining the spectral norm of each layer of </a:t>
                </a:r>
                <a:r>
                  <a:rPr lang="en-US" sz="2000" i="1" dirty="0"/>
                  <a:t>generator G</a:t>
                </a:r>
                <a:r>
                  <a:rPr lang="en-US" sz="2000" dirty="0"/>
                  <a:t>. </a:t>
                </a:r>
              </a:p>
              <a:p>
                <a:pPr algn="just">
                  <a:buFont typeface="Wingdings" pitchFamily="2" charset="2"/>
                  <a:buChar char="§"/>
                </a:pPr>
                <a:r>
                  <a:rPr lang="en-US" sz="2000" b="1" dirty="0">
                    <a:solidFill>
                      <a:srgbClr val="0070C0"/>
                    </a:solidFill>
                  </a:rPr>
                  <a:t>Spectral norm of matrix </a:t>
                </a:r>
                <a:r>
                  <a:rPr lang="en-US" sz="2000" b="1" i="1" dirty="0">
                    <a:solidFill>
                      <a:srgbClr val="0070C0"/>
                    </a:solidFill>
                  </a:rPr>
                  <a:t>A</a:t>
                </a:r>
                <a:r>
                  <a:rPr lang="en-US" sz="2000" b="1" dirty="0">
                    <a:solidFill>
                      <a:srgbClr val="0070C0"/>
                    </a:solidFill>
                  </a:rPr>
                  <a:t>:</a:t>
                </a:r>
              </a:p>
              <a:p>
                <a:pPr algn="just">
                  <a:buFont typeface="Wingdings" pitchFamily="2" charset="2"/>
                  <a:buChar char="§"/>
                </a:pPr>
                <a:endParaRPr lang="en-US" sz="2000" dirty="0"/>
              </a:p>
              <a:p>
                <a:pPr algn="just">
                  <a:buFont typeface="Wingdings" pitchFamily="2" charset="2"/>
                  <a:buChar char="§"/>
                </a:pPr>
                <a:endParaRPr lang="en-US" sz="2000" dirty="0"/>
              </a:p>
              <a:p>
                <a:pPr algn="just">
                  <a:buFont typeface="Wingdings" pitchFamily="2" charset="2"/>
                  <a:buChar char="§"/>
                </a:pPr>
                <a:r>
                  <a:rPr lang="en-US" sz="2000" dirty="0"/>
                  <a:t>SN-GAN normalize weight matrix W so that it satisfies Lipschitz constraint </a:t>
                </a:r>
                <a14:m>
                  <m:oMath xmlns:m="http://schemas.openxmlformats.org/officeDocument/2006/math">
                    <m:r>
                      <a:rPr lang="en-US" sz="2000" i="1" smtClean="0">
                        <a:latin typeface="Cambria Math" panose="02040503050406030204" pitchFamily="18" charset="0"/>
                        <a:ea typeface="Cambria Math" panose="02040503050406030204" pitchFamily="18" charset="0"/>
                      </a:rPr>
                      <m:t>𝜎</m:t>
                    </m:r>
                    <m:d>
                      <m:dPr>
                        <m:ctrlPr>
                          <a:rPr lang="en-US" sz="2000" b="0" i="1" smtClean="0">
                            <a:latin typeface="Cambria Math" panose="02040503050406030204" pitchFamily="18" charset="0"/>
                            <a:ea typeface="Cambria Math" panose="02040503050406030204" pitchFamily="18" charset="0"/>
                          </a:rPr>
                        </m:ctrlPr>
                      </m:dPr>
                      <m:e>
                        <m:r>
                          <a:rPr lang="en-US" sz="2000" b="0" i="1" smtClean="0">
                            <a:latin typeface="Cambria Math" panose="02040503050406030204" pitchFamily="18" charset="0"/>
                            <a:ea typeface="Cambria Math" panose="02040503050406030204" pitchFamily="18" charset="0"/>
                          </a:rPr>
                          <m:t>𝑊</m:t>
                        </m:r>
                      </m:e>
                    </m:d>
                    <m:r>
                      <a:rPr lang="en-US" sz="2000" b="0" i="1" smtClean="0">
                        <a:latin typeface="Cambria Math" panose="02040503050406030204" pitchFamily="18" charset="0"/>
                        <a:ea typeface="Cambria Math" panose="02040503050406030204" pitchFamily="18" charset="0"/>
                      </a:rPr>
                      <m:t>=1</m:t>
                    </m:r>
                  </m:oMath>
                </a14:m>
                <a:r>
                  <a:rPr lang="en-US" sz="2000" dirty="0"/>
                  <a:t> so that: </a:t>
                </a:r>
              </a:p>
              <a:p>
                <a:pPr algn="just">
                  <a:buFont typeface="Wingdings" pitchFamily="2" charset="2"/>
                  <a:buChar char="§"/>
                </a:pPr>
                <a:endParaRPr lang="en-US" sz="2000" dirty="0"/>
              </a:p>
            </p:txBody>
          </p:sp>
        </mc:Choice>
        <mc:Fallback>
          <p:sp>
            <p:nvSpPr>
              <p:cNvPr id="3" name="Content Placeholder 2">
                <a:extLst>
                  <a:ext uri="{FF2B5EF4-FFF2-40B4-BE49-F238E27FC236}">
                    <a16:creationId xmlns:a16="http://schemas.microsoft.com/office/drawing/2014/main" id="{EBE202A8-9C81-8C4C-9BB3-D339263AC95C}"/>
                  </a:ext>
                </a:extLst>
              </p:cNvPr>
              <p:cNvSpPr>
                <a:spLocks noGrp="1" noRot="1" noChangeAspect="1" noMove="1" noResize="1" noEditPoints="1" noAdjustHandles="1" noChangeArrowheads="1" noChangeShapeType="1" noTextEdit="1"/>
              </p:cNvSpPr>
              <p:nvPr>
                <p:ph idx="1"/>
              </p:nvPr>
            </p:nvSpPr>
            <p:spPr>
              <a:xfrm>
                <a:off x="838200" y="1825625"/>
                <a:ext cx="4905375" cy="4351338"/>
              </a:xfrm>
              <a:blipFill>
                <a:blip r:embed="rId3"/>
                <a:stretch>
                  <a:fillRect l="-1034" t="-1754" r="-2326"/>
                </a:stretch>
              </a:blipFill>
            </p:spPr>
            <p:txBody>
              <a:bodyPr/>
              <a:lstStyle/>
              <a:p>
                <a:r>
                  <a:rPr lang="en-US">
                    <a:noFill/>
                  </a:rPr>
                  <a:t> </a:t>
                </a:r>
              </a:p>
            </p:txBody>
          </p:sp>
        </mc:Fallback>
      </mc:AlternateContent>
      <p:pic>
        <p:nvPicPr>
          <p:cNvPr id="9" name="Picture 8">
            <a:extLst>
              <a:ext uri="{FF2B5EF4-FFF2-40B4-BE49-F238E27FC236}">
                <a16:creationId xmlns:a16="http://schemas.microsoft.com/office/drawing/2014/main" id="{6BC8634F-98C9-6243-8969-244561A08570}"/>
              </a:ext>
            </a:extLst>
          </p:cNvPr>
          <p:cNvPicPr>
            <a:picLocks noChangeAspect="1"/>
          </p:cNvPicPr>
          <p:nvPr/>
        </p:nvPicPr>
        <p:blipFill>
          <a:blip r:embed="rId4"/>
          <a:stretch>
            <a:fillRect/>
          </a:stretch>
        </p:blipFill>
        <p:spPr>
          <a:xfrm>
            <a:off x="1714499" y="4021236"/>
            <a:ext cx="3386137" cy="634108"/>
          </a:xfrm>
          <a:prstGeom prst="rect">
            <a:avLst/>
          </a:prstGeom>
        </p:spPr>
      </p:pic>
      <p:pic>
        <p:nvPicPr>
          <p:cNvPr id="11" name="Picture 10">
            <a:extLst>
              <a:ext uri="{FF2B5EF4-FFF2-40B4-BE49-F238E27FC236}">
                <a16:creationId xmlns:a16="http://schemas.microsoft.com/office/drawing/2014/main" id="{17A08F94-66AC-6A43-ADDE-FBB369365338}"/>
              </a:ext>
            </a:extLst>
          </p:cNvPr>
          <p:cNvPicPr>
            <a:picLocks noChangeAspect="1"/>
          </p:cNvPicPr>
          <p:nvPr/>
        </p:nvPicPr>
        <p:blipFill>
          <a:blip r:embed="rId5"/>
          <a:stretch>
            <a:fillRect/>
          </a:stretch>
        </p:blipFill>
        <p:spPr>
          <a:xfrm>
            <a:off x="2198687" y="5770563"/>
            <a:ext cx="1955800" cy="406400"/>
          </a:xfrm>
          <a:prstGeom prst="rect">
            <a:avLst/>
          </a:prstGeom>
        </p:spPr>
      </p:pic>
      <p:grpSp>
        <p:nvGrpSpPr>
          <p:cNvPr id="6" name="Group 5">
            <a:extLst>
              <a:ext uri="{FF2B5EF4-FFF2-40B4-BE49-F238E27FC236}">
                <a16:creationId xmlns:a16="http://schemas.microsoft.com/office/drawing/2014/main" id="{B8B02D79-231E-DC40-A332-D2BD53401792}"/>
              </a:ext>
            </a:extLst>
          </p:cNvPr>
          <p:cNvGrpSpPr/>
          <p:nvPr/>
        </p:nvGrpSpPr>
        <p:grpSpPr>
          <a:xfrm>
            <a:off x="5862634" y="1825625"/>
            <a:ext cx="5613011" cy="4471144"/>
            <a:chOff x="5862634" y="1825625"/>
            <a:chExt cx="5613011" cy="4471144"/>
          </a:xfrm>
        </p:grpSpPr>
        <p:pic>
          <p:nvPicPr>
            <p:cNvPr id="7" name="Picture 6">
              <a:extLst>
                <a:ext uri="{FF2B5EF4-FFF2-40B4-BE49-F238E27FC236}">
                  <a16:creationId xmlns:a16="http://schemas.microsoft.com/office/drawing/2014/main" id="{F8F165FB-89FC-7443-9D2B-D12F3D011A28}"/>
                </a:ext>
              </a:extLst>
            </p:cNvPr>
            <p:cNvPicPr>
              <a:picLocks noChangeAspect="1"/>
            </p:cNvPicPr>
            <p:nvPr/>
          </p:nvPicPr>
          <p:blipFill>
            <a:blip r:embed="rId6"/>
            <a:stretch>
              <a:fillRect/>
            </a:stretch>
          </p:blipFill>
          <p:spPr>
            <a:xfrm>
              <a:off x="5976935" y="3700463"/>
              <a:ext cx="5376865" cy="2596306"/>
            </a:xfrm>
            <a:prstGeom prst="rect">
              <a:avLst/>
            </a:prstGeom>
          </p:spPr>
        </p:pic>
        <p:pic>
          <p:nvPicPr>
            <p:cNvPr id="5" name="Picture 4">
              <a:extLst>
                <a:ext uri="{FF2B5EF4-FFF2-40B4-BE49-F238E27FC236}">
                  <a16:creationId xmlns:a16="http://schemas.microsoft.com/office/drawing/2014/main" id="{C145BBFA-A60F-B24D-86B8-6E37B9DF9170}"/>
                </a:ext>
              </a:extLst>
            </p:cNvPr>
            <p:cNvPicPr>
              <a:picLocks noChangeAspect="1"/>
            </p:cNvPicPr>
            <p:nvPr/>
          </p:nvPicPr>
          <p:blipFill>
            <a:blip r:embed="rId7"/>
            <a:stretch>
              <a:fillRect/>
            </a:stretch>
          </p:blipFill>
          <p:spPr>
            <a:xfrm>
              <a:off x="5862634" y="1825625"/>
              <a:ext cx="5613011" cy="1874838"/>
            </a:xfrm>
            <a:prstGeom prst="rect">
              <a:avLst/>
            </a:prstGeom>
          </p:spPr>
        </p:pic>
      </p:grpSp>
    </p:spTree>
    <p:extLst>
      <p:ext uri="{BB962C8B-B14F-4D97-AF65-F5344CB8AC3E}">
        <p14:creationId xmlns:p14="http://schemas.microsoft.com/office/powerpoint/2010/main" val="41681580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5FBD1-EB69-F246-B216-0E163254A5FC}"/>
              </a:ext>
            </a:extLst>
          </p:cNvPr>
          <p:cNvSpPr>
            <a:spLocks noGrp="1"/>
          </p:cNvSpPr>
          <p:nvPr>
            <p:ph type="title"/>
          </p:nvPr>
        </p:nvSpPr>
        <p:spPr/>
        <p:txBody>
          <a:bodyPr/>
          <a:lstStyle/>
          <a:p>
            <a:r>
              <a:rPr lang="en-US" dirty="0"/>
              <a:t>SN-GAN Experiment Results</a:t>
            </a:r>
          </a:p>
        </p:txBody>
      </p:sp>
      <p:pic>
        <p:nvPicPr>
          <p:cNvPr id="7" name="Picture 6">
            <a:extLst>
              <a:ext uri="{FF2B5EF4-FFF2-40B4-BE49-F238E27FC236}">
                <a16:creationId xmlns:a16="http://schemas.microsoft.com/office/drawing/2014/main" id="{FC3E43DE-365D-DC45-AF5B-765234629F73}"/>
              </a:ext>
            </a:extLst>
          </p:cNvPr>
          <p:cNvPicPr>
            <a:picLocks noChangeAspect="1"/>
          </p:cNvPicPr>
          <p:nvPr/>
        </p:nvPicPr>
        <p:blipFill>
          <a:blip r:embed="rId2"/>
          <a:stretch>
            <a:fillRect/>
          </a:stretch>
        </p:blipFill>
        <p:spPr>
          <a:xfrm>
            <a:off x="7094868" y="1816454"/>
            <a:ext cx="4778045" cy="3669945"/>
          </a:xfrm>
          <a:prstGeom prst="rect">
            <a:avLst/>
          </a:prstGeom>
        </p:spPr>
      </p:pic>
      <p:pic>
        <p:nvPicPr>
          <p:cNvPr id="9" name="Picture 8">
            <a:extLst>
              <a:ext uri="{FF2B5EF4-FFF2-40B4-BE49-F238E27FC236}">
                <a16:creationId xmlns:a16="http://schemas.microsoft.com/office/drawing/2014/main" id="{60EA1E16-1F4F-E94B-9E09-561B77E9204C}"/>
              </a:ext>
            </a:extLst>
          </p:cNvPr>
          <p:cNvPicPr>
            <a:picLocks noChangeAspect="1"/>
          </p:cNvPicPr>
          <p:nvPr/>
        </p:nvPicPr>
        <p:blipFill>
          <a:blip r:embed="rId3"/>
          <a:stretch>
            <a:fillRect/>
          </a:stretch>
        </p:blipFill>
        <p:spPr>
          <a:xfrm>
            <a:off x="282575" y="1781817"/>
            <a:ext cx="6744937" cy="1947221"/>
          </a:xfrm>
          <a:prstGeom prst="rect">
            <a:avLst/>
          </a:prstGeom>
        </p:spPr>
      </p:pic>
      <p:grpSp>
        <p:nvGrpSpPr>
          <p:cNvPr id="14" name="Group 13">
            <a:extLst>
              <a:ext uri="{FF2B5EF4-FFF2-40B4-BE49-F238E27FC236}">
                <a16:creationId xmlns:a16="http://schemas.microsoft.com/office/drawing/2014/main" id="{956E04F3-486B-964E-BB8C-1FE80131D556}"/>
              </a:ext>
            </a:extLst>
          </p:cNvPr>
          <p:cNvGrpSpPr/>
          <p:nvPr/>
        </p:nvGrpSpPr>
        <p:grpSpPr>
          <a:xfrm>
            <a:off x="439739" y="4296813"/>
            <a:ext cx="6265836" cy="1906115"/>
            <a:chOff x="439739" y="4296813"/>
            <a:chExt cx="6265836" cy="1906115"/>
          </a:xfrm>
        </p:grpSpPr>
        <p:pic>
          <p:nvPicPr>
            <p:cNvPr id="5" name="Picture 4">
              <a:extLst>
                <a:ext uri="{FF2B5EF4-FFF2-40B4-BE49-F238E27FC236}">
                  <a16:creationId xmlns:a16="http://schemas.microsoft.com/office/drawing/2014/main" id="{7DE8FF86-F601-1F43-B0A6-9EAE2634212F}"/>
                </a:ext>
              </a:extLst>
            </p:cNvPr>
            <p:cNvPicPr>
              <a:picLocks noChangeAspect="1"/>
            </p:cNvPicPr>
            <p:nvPr/>
          </p:nvPicPr>
          <p:blipFill>
            <a:blip r:embed="rId4"/>
            <a:stretch>
              <a:fillRect/>
            </a:stretch>
          </p:blipFill>
          <p:spPr>
            <a:xfrm>
              <a:off x="439739" y="4296813"/>
              <a:ext cx="2963522" cy="1906115"/>
            </a:xfrm>
            <a:prstGeom prst="rect">
              <a:avLst/>
            </a:prstGeom>
          </p:spPr>
        </p:pic>
        <p:pic>
          <p:nvPicPr>
            <p:cNvPr id="11" name="Picture 10">
              <a:extLst>
                <a:ext uri="{FF2B5EF4-FFF2-40B4-BE49-F238E27FC236}">
                  <a16:creationId xmlns:a16="http://schemas.microsoft.com/office/drawing/2014/main" id="{AE963B75-3B48-794D-BC63-BBDD95EF67B6}"/>
                </a:ext>
              </a:extLst>
            </p:cNvPr>
            <p:cNvPicPr>
              <a:picLocks noChangeAspect="1"/>
            </p:cNvPicPr>
            <p:nvPr/>
          </p:nvPicPr>
          <p:blipFill>
            <a:blip r:embed="rId5"/>
            <a:stretch>
              <a:fillRect/>
            </a:stretch>
          </p:blipFill>
          <p:spPr>
            <a:xfrm>
              <a:off x="3734115" y="4296813"/>
              <a:ext cx="2971460" cy="1873630"/>
            </a:xfrm>
            <a:prstGeom prst="rect">
              <a:avLst/>
            </a:prstGeom>
          </p:spPr>
        </p:pic>
        <p:sp>
          <p:nvSpPr>
            <p:cNvPr id="12" name="TextBox 11">
              <a:extLst>
                <a:ext uri="{FF2B5EF4-FFF2-40B4-BE49-F238E27FC236}">
                  <a16:creationId xmlns:a16="http://schemas.microsoft.com/office/drawing/2014/main" id="{A9BE4E1C-4F90-8749-94B6-FC45CDC55CAF}"/>
                </a:ext>
              </a:extLst>
            </p:cNvPr>
            <p:cNvSpPr txBox="1"/>
            <p:nvPr/>
          </p:nvSpPr>
          <p:spPr>
            <a:xfrm>
              <a:off x="439739" y="4296813"/>
              <a:ext cx="1021305" cy="369332"/>
            </a:xfrm>
            <a:prstGeom prst="rect">
              <a:avLst/>
            </a:prstGeom>
            <a:noFill/>
          </p:spPr>
          <p:txBody>
            <a:bodyPr wrap="none" rtlCol="0">
              <a:spAutoFit/>
            </a:bodyPr>
            <a:lstStyle/>
            <a:p>
              <a:r>
                <a:rPr lang="en-US" dirty="0"/>
                <a:t>CIFAR-10</a:t>
              </a:r>
            </a:p>
          </p:txBody>
        </p:sp>
        <p:sp>
          <p:nvSpPr>
            <p:cNvPr id="13" name="TextBox 12">
              <a:extLst>
                <a:ext uri="{FF2B5EF4-FFF2-40B4-BE49-F238E27FC236}">
                  <a16:creationId xmlns:a16="http://schemas.microsoft.com/office/drawing/2014/main" id="{9C95C6AD-40E0-7346-86F5-F8AA1F8D588C}"/>
                </a:ext>
              </a:extLst>
            </p:cNvPr>
            <p:cNvSpPr txBox="1"/>
            <p:nvPr/>
          </p:nvSpPr>
          <p:spPr>
            <a:xfrm>
              <a:off x="3666496" y="4296813"/>
              <a:ext cx="803425" cy="369332"/>
            </a:xfrm>
            <a:prstGeom prst="rect">
              <a:avLst/>
            </a:prstGeom>
            <a:noFill/>
          </p:spPr>
          <p:txBody>
            <a:bodyPr wrap="none" rtlCol="0">
              <a:spAutoFit/>
            </a:bodyPr>
            <a:lstStyle/>
            <a:p>
              <a:r>
                <a:rPr lang="en-US" dirty="0"/>
                <a:t>STL-10</a:t>
              </a:r>
            </a:p>
          </p:txBody>
        </p:sp>
      </p:grpSp>
    </p:spTree>
    <p:extLst>
      <p:ext uri="{BB962C8B-B14F-4D97-AF65-F5344CB8AC3E}">
        <p14:creationId xmlns:p14="http://schemas.microsoft.com/office/powerpoint/2010/main" val="28066488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EA9AB-6A90-524D-BA94-2A465BDB477E}"/>
              </a:ext>
            </a:extLst>
          </p:cNvPr>
          <p:cNvSpPr>
            <a:spLocks noGrp="1"/>
          </p:cNvSpPr>
          <p:nvPr>
            <p:ph type="title"/>
          </p:nvPr>
        </p:nvSpPr>
        <p:spPr/>
        <p:txBody>
          <a:bodyPr/>
          <a:lstStyle/>
          <a:p>
            <a:r>
              <a:rPr lang="en-US" dirty="0"/>
              <a:t>Wasserstein Divergence (WGAN-Div)</a:t>
            </a:r>
          </a:p>
        </p:txBody>
      </p:sp>
      <p:sp>
        <p:nvSpPr>
          <p:cNvPr id="3" name="Content Placeholder 2">
            <a:extLst>
              <a:ext uri="{FF2B5EF4-FFF2-40B4-BE49-F238E27FC236}">
                <a16:creationId xmlns:a16="http://schemas.microsoft.com/office/drawing/2014/main" id="{EBE202A8-9C81-8C4C-9BB3-D339263AC95C}"/>
              </a:ext>
            </a:extLst>
          </p:cNvPr>
          <p:cNvSpPr>
            <a:spLocks noGrp="1"/>
          </p:cNvSpPr>
          <p:nvPr>
            <p:ph idx="1"/>
          </p:nvPr>
        </p:nvSpPr>
        <p:spPr/>
        <p:txBody>
          <a:bodyPr>
            <a:normAutofit/>
          </a:bodyPr>
          <a:lstStyle/>
          <a:p>
            <a:pPr>
              <a:buFont typeface="Wingdings" pitchFamily="2" charset="2"/>
              <a:buChar char="§"/>
            </a:pPr>
            <a:r>
              <a:rPr lang="en-US" sz="2000" dirty="0"/>
              <a:t>Relaxed version of Wasserstein divergence that does not require the K-Lipschitz constraint.</a:t>
            </a:r>
          </a:p>
          <a:p>
            <a:pPr>
              <a:buFont typeface="Wingdings" pitchFamily="2" charset="2"/>
              <a:buChar char="§"/>
            </a:pPr>
            <a:r>
              <a:rPr lang="en-US" sz="2000" dirty="0"/>
              <a:t>Relaxed Wasserstein divergence (WGAN-Div) is symmetric and smoothly approximate WGAN.</a:t>
            </a:r>
          </a:p>
          <a:p>
            <a:pPr>
              <a:buFont typeface="Wingdings" pitchFamily="2" charset="2"/>
              <a:buChar char="§"/>
            </a:pPr>
            <a:endParaRPr lang="en-US" sz="2000" dirty="0"/>
          </a:p>
          <a:p>
            <a:pPr marL="0" indent="0">
              <a:buNone/>
            </a:pPr>
            <a:endParaRPr lang="en-US" sz="2000" dirty="0"/>
          </a:p>
          <a:p>
            <a:pPr>
              <a:buFont typeface="Wingdings" pitchFamily="2" charset="2"/>
              <a:buChar char="§"/>
            </a:pPr>
            <a:r>
              <a:rPr lang="en-US" sz="2000" dirty="0"/>
              <a:t>GAN optimization becomes: </a:t>
            </a:r>
          </a:p>
          <a:p>
            <a:pPr>
              <a:buFont typeface="Wingdings" pitchFamily="2" charset="2"/>
              <a:buChar char="§"/>
            </a:pPr>
            <a:endParaRPr lang="en-US" sz="2000" dirty="0"/>
          </a:p>
          <a:p>
            <a:pPr>
              <a:buFont typeface="Wingdings" pitchFamily="2" charset="2"/>
              <a:buChar char="§"/>
            </a:pPr>
            <a:endParaRPr lang="en-US" sz="2000" dirty="0"/>
          </a:p>
          <a:p>
            <a:pPr>
              <a:buFont typeface="Wingdings" pitchFamily="2" charset="2"/>
              <a:buChar char="§"/>
            </a:pPr>
            <a:r>
              <a:rPr lang="en-US" sz="2000" dirty="0"/>
              <a:t>Comparison to WGAN-GP: </a:t>
            </a:r>
          </a:p>
          <a:p>
            <a:pPr>
              <a:buFont typeface="Wingdings" pitchFamily="2" charset="2"/>
              <a:buChar char="§"/>
            </a:pPr>
            <a:endParaRPr lang="en-US" sz="2000" dirty="0"/>
          </a:p>
        </p:txBody>
      </p:sp>
      <p:pic>
        <p:nvPicPr>
          <p:cNvPr id="7" name="Picture 6">
            <a:extLst>
              <a:ext uri="{FF2B5EF4-FFF2-40B4-BE49-F238E27FC236}">
                <a16:creationId xmlns:a16="http://schemas.microsoft.com/office/drawing/2014/main" id="{7F4FFD54-BAD8-324E-A0AF-510455635707}"/>
              </a:ext>
            </a:extLst>
          </p:cNvPr>
          <p:cNvPicPr>
            <a:picLocks noChangeAspect="1"/>
          </p:cNvPicPr>
          <p:nvPr/>
        </p:nvPicPr>
        <p:blipFill>
          <a:blip r:embed="rId2"/>
          <a:stretch>
            <a:fillRect/>
          </a:stretch>
        </p:blipFill>
        <p:spPr>
          <a:xfrm>
            <a:off x="3160712" y="3957637"/>
            <a:ext cx="5499100" cy="520700"/>
          </a:xfrm>
          <a:prstGeom prst="rect">
            <a:avLst/>
          </a:prstGeom>
        </p:spPr>
      </p:pic>
      <p:pic>
        <p:nvPicPr>
          <p:cNvPr id="9" name="Picture 8">
            <a:extLst>
              <a:ext uri="{FF2B5EF4-FFF2-40B4-BE49-F238E27FC236}">
                <a16:creationId xmlns:a16="http://schemas.microsoft.com/office/drawing/2014/main" id="{2AFD0422-8542-8049-A46B-8357C95B6D39}"/>
              </a:ext>
            </a:extLst>
          </p:cNvPr>
          <p:cNvPicPr>
            <a:picLocks noChangeAspect="1"/>
          </p:cNvPicPr>
          <p:nvPr/>
        </p:nvPicPr>
        <p:blipFill>
          <a:blip r:embed="rId3"/>
          <a:stretch>
            <a:fillRect/>
          </a:stretch>
        </p:blipFill>
        <p:spPr>
          <a:xfrm>
            <a:off x="3573462" y="2767012"/>
            <a:ext cx="4673600" cy="609600"/>
          </a:xfrm>
          <a:prstGeom prst="rect">
            <a:avLst/>
          </a:prstGeom>
        </p:spPr>
      </p:pic>
      <p:pic>
        <p:nvPicPr>
          <p:cNvPr id="11" name="Picture 10">
            <a:extLst>
              <a:ext uri="{FF2B5EF4-FFF2-40B4-BE49-F238E27FC236}">
                <a16:creationId xmlns:a16="http://schemas.microsoft.com/office/drawing/2014/main" id="{34312E17-CBEC-B940-BA4A-4198A20B5911}"/>
              </a:ext>
            </a:extLst>
          </p:cNvPr>
          <p:cNvPicPr>
            <a:picLocks noChangeAspect="1"/>
          </p:cNvPicPr>
          <p:nvPr/>
        </p:nvPicPr>
        <p:blipFill>
          <a:blip r:embed="rId4"/>
          <a:stretch>
            <a:fillRect/>
          </a:stretch>
        </p:blipFill>
        <p:spPr>
          <a:xfrm>
            <a:off x="2622550" y="5059363"/>
            <a:ext cx="6946900" cy="1117600"/>
          </a:xfrm>
          <a:prstGeom prst="rect">
            <a:avLst/>
          </a:prstGeom>
        </p:spPr>
      </p:pic>
    </p:spTree>
    <p:extLst>
      <p:ext uri="{BB962C8B-B14F-4D97-AF65-F5344CB8AC3E}">
        <p14:creationId xmlns:p14="http://schemas.microsoft.com/office/powerpoint/2010/main" val="14315928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65D2E-D9E0-BC46-A279-ACC33BD336E3}"/>
              </a:ext>
            </a:extLst>
          </p:cNvPr>
          <p:cNvSpPr>
            <a:spLocks noGrp="1"/>
          </p:cNvSpPr>
          <p:nvPr>
            <p:ph type="title"/>
          </p:nvPr>
        </p:nvSpPr>
        <p:spPr/>
        <p:txBody>
          <a:bodyPr/>
          <a:lstStyle/>
          <a:p>
            <a:r>
              <a:rPr lang="en-US" dirty="0"/>
              <a:t>WGAN-Div (Wu, et.al, @ </a:t>
            </a:r>
            <a:r>
              <a:rPr lang="en-US" dirty="0">
                <a:hlinkClick r:id="rId2"/>
              </a:rPr>
              <a:t>ECCV 2018</a:t>
            </a:r>
            <a:r>
              <a:rPr lang="en-US" dirty="0"/>
              <a:t>)</a:t>
            </a:r>
          </a:p>
        </p:txBody>
      </p:sp>
      <p:pic>
        <p:nvPicPr>
          <p:cNvPr id="5" name="Picture 4">
            <a:extLst>
              <a:ext uri="{FF2B5EF4-FFF2-40B4-BE49-F238E27FC236}">
                <a16:creationId xmlns:a16="http://schemas.microsoft.com/office/drawing/2014/main" id="{27496AFB-93E9-0C4E-B3A7-7DF3567ACC4C}"/>
              </a:ext>
            </a:extLst>
          </p:cNvPr>
          <p:cNvPicPr>
            <a:picLocks noChangeAspect="1"/>
          </p:cNvPicPr>
          <p:nvPr/>
        </p:nvPicPr>
        <p:blipFill>
          <a:blip r:embed="rId3"/>
          <a:stretch>
            <a:fillRect/>
          </a:stretch>
        </p:blipFill>
        <p:spPr>
          <a:xfrm>
            <a:off x="4819672" y="1804991"/>
            <a:ext cx="6880790" cy="3224212"/>
          </a:xfrm>
          <a:prstGeom prst="rect">
            <a:avLst/>
          </a:prstGeom>
        </p:spPr>
      </p:pic>
      <p:pic>
        <p:nvPicPr>
          <p:cNvPr id="4" name="Picture 3">
            <a:extLst>
              <a:ext uri="{FF2B5EF4-FFF2-40B4-BE49-F238E27FC236}">
                <a16:creationId xmlns:a16="http://schemas.microsoft.com/office/drawing/2014/main" id="{A9DC824D-B658-504D-B4FF-0D7E8BB2AA7D}"/>
              </a:ext>
            </a:extLst>
          </p:cNvPr>
          <p:cNvPicPr>
            <a:picLocks noChangeAspect="1"/>
          </p:cNvPicPr>
          <p:nvPr/>
        </p:nvPicPr>
        <p:blipFill>
          <a:blip r:embed="rId4"/>
          <a:stretch>
            <a:fillRect/>
          </a:stretch>
        </p:blipFill>
        <p:spPr>
          <a:xfrm>
            <a:off x="609601" y="1690688"/>
            <a:ext cx="4210071" cy="4538662"/>
          </a:xfrm>
          <a:prstGeom prst="rect">
            <a:avLst/>
          </a:prstGeom>
        </p:spPr>
      </p:pic>
      <p:pic>
        <p:nvPicPr>
          <p:cNvPr id="6" name="Picture 5">
            <a:extLst>
              <a:ext uri="{FF2B5EF4-FFF2-40B4-BE49-F238E27FC236}">
                <a16:creationId xmlns:a16="http://schemas.microsoft.com/office/drawing/2014/main" id="{020D1039-CEFD-0842-AF0C-571C2156339A}"/>
              </a:ext>
            </a:extLst>
          </p:cNvPr>
          <p:cNvPicPr>
            <a:picLocks noChangeAspect="1"/>
          </p:cNvPicPr>
          <p:nvPr/>
        </p:nvPicPr>
        <p:blipFill>
          <a:blip r:embed="rId5"/>
          <a:stretch>
            <a:fillRect/>
          </a:stretch>
        </p:blipFill>
        <p:spPr>
          <a:xfrm>
            <a:off x="5510517" y="5311775"/>
            <a:ext cx="5499100" cy="520700"/>
          </a:xfrm>
          <a:prstGeom prst="rect">
            <a:avLst/>
          </a:prstGeom>
        </p:spPr>
      </p:pic>
    </p:spTree>
    <p:extLst>
      <p:ext uri="{BB962C8B-B14F-4D97-AF65-F5344CB8AC3E}">
        <p14:creationId xmlns:p14="http://schemas.microsoft.com/office/powerpoint/2010/main" val="10172897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9740E-C4AF-FD4D-A0F6-E1F45483C734}"/>
              </a:ext>
            </a:extLst>
          </p:cNvPr>
          <p:cNvSpPr>
            <a:spLocks noGrp="1"/>
          </p:cNvSpPr>
          <p:nvPr>
            <p:ph type="title"/>
          </p:nvPr>
        </p:nvSpPr>
        <p:spPr/>
        <p:txBody>
          <a:bodyPr/>
          <a:lstStyle/>
          <a:p>
            <a:r>
              <a:rPr lang="en-US" dirty="0"/>
              <a:t>WGAN-Div Experiment Results</a:t>
            </a:r>
          </a:p>
        </p:txBody>
      </p:sp>
      <p:pic>
        <p:nvPicPr>
          <p:cNvPr id="5" name="Picture 4">
            <a:extLst>
              <a:ext uri="{FF2B5EF4-FFF2-40B4-BE49-F238E27FC236}">
                <a16:creationId xmlns:a16="http://schemas.microsoft.com/office/drawing/2014/main" id="{A707C6C5-C791-AB4F-9401-0AC68F0FF5E1}"/>
              </a:ext>
            </a:extLst>
          </p:cNvPr>
          <p:cNvPicPr>
            <a:picLocks noChangeAspect="1"/>
          </p:cNvPicPr>
          <p:nvPr/>
        </p:nvPicPr>
        <p:blipFill>
          <a:blip r:embed="rId2"/>
          <a:stretch>
            <a:fillRect/>
          </a:stretch>
        </p:blipFill>
        <p:spPr>
          <a:xfrm>
            <a:off x="666746" y="1690688"/>
            <a:ext cx="6210285" cy="4481512"/>
          </a:xfrm>
          <a:prstGeom prst="rect">
            <a:avLst/>
          </a:prstGeom>
        </p:spPr>
      </p:pic>
      <p:pic>
        <p:nvPicPr>
          <p:cNvPr id="7" name="Picture 6">
            <a:extLst>
              <a:ext uri="{FF2B5EF4-FFF2-40B4-BE49-F238E27FC236}">
                <a16:creationId xmlns:a16="http://schemas.microsoft.com/office/drawing/2014/main" id="{9978DC0A-7B60-4D4A-9F48-071923F7B6FC}"/>
              </a:ext>
            </a:extLst>
          </p:cNvPr>
          <p:cNvPicPr>
            <a:picLocks noChangeAspect="1"/>
          </p:cNvPicPr>
          <p:nvPr/>
        </p:nvPicPr>
        <p:blipFill>
          <a:blip r:embed="rId3"/>
          <a:stretch>
            <a:fillRect/>
          </a:stretch>
        </p:blipFill>
        <p:spPr>
          <a:xfrm>
            <a:off x="6959598" y="1733552"/>
            <a:ext cx="2844800" cy="1587500"/>
          </a:xfrm>
          <a:prstGeom prst="rect">
            <a:avLst/>
          </a:prstGeom>
        </p:spPr>
      </p:pic>
      <p:pic>
        <p:nvPicPr>
          <p:cNvPr id="9" name="Picture 8">
            <a:extLst>
              <a:ext uri="{FF2B5EF4-FFF2-40B4-BE49-F238E27FC236}">
                <a16:creationId xmlns:a16="http://schemas.microsoft.com/office/drawing/2014/main" id="{8FBD7D4B-D7AC-5F40-A639-5134261D6B42}"/>
              </a:ext>
            </a:extLst>
          </p:cNvPr>
          <p:cNvPicPr>
            <a:picLocks noChangeAspect="1"/>
          </p:cNvPicPr>
          <p:nvPr/>
        </p:nvPicPr>
        <p:blipFill>
          <a:blip r:embed="rId4"/>
          <a:stretch>
            <a:fillRect/>
          </a:stretch>
        </p:blipFill>
        <p:spPr>
          <a:xfrm>
            <a:off x="6848456" y="3551242"/>
            <a:ext cx="4989648" cy="2592387"/>
          </a:xfrm>
          <a:prstGeom prst="rect">
            <a:avLst/>
          </a:prstGeom>
        </p:spPr>
      </p:pic>
    </p:spTree>
    <p:extLst>
      <p:ext uri="{BB962C8B-B14F-4D97-AF65-F5344CB8AC3E}">
        <p14:creationId xmlns:p14="http://schemas.microsoft.com/office/powerpoint/2010/main" val="10065621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C0A62-3AEA-B14E-9742-CC1170824B18}"/>
              </a:ext>
            </a:extLst>
          </p:cNvPr>
          <p:cNvSpPr>
            <a:spLocks noGrp="1"/>
          </p:cNvSpPr>
          <p:nvPr>
            <p:ph type="ctrTitle"/>
          </p:nvPr>
        </p:nvSpPr>
        <p:spPr/>
        <p:txBody>
          <a:bodyPr>
            <a:normAutofit/>
          </a:bodyPr>
          <a:lstStyle/>
          <a:p>
            <a:r>
              <a:rPr lang="en-US" sz="5400" dirty="0"/>
              <a:t>HOME WORK WEEK 2</a:t>
            </a:r>
          </a:p>
        </p:txBody>
      </p:sp>
    </p:spTree>
    <p:extLst>
      <p:ext uri="{BB962C8B-B14F-4D97-AF65-F5344CB8AC3E}">
        <p14:creationId xmlns:p14="http://schemas.microsoft.com/office/powerpoint/2010/main" val="36841770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Known Problems in GANs</a:t>
            </a:r>
          </a:p>
        </p:txBody>
      </p:sp>
      <p:sp>
        <p:nvSpPr>
          <p:cNvPr id="3" name="Content Placeholder 2"/>
          <p:cNvSpPr>
            <a:spLocks noGrp="1"/>
          </p:cNvSpPr>
          <p:nvPr>
            <p:ph idx="1"/>
          </p:nvPr>
        </p:nvSpPr>
        <p:spPr>
          <a:xfrm>
            <a:off x="838200" y="1825625"/>
            <a:ext cx="10515600" cy="4260850"/>
          </a:xfrm>
        </p:spPr>
        <p:txBody>
          <a:bodyPr>
            <a:noAutofit/>
          </a:bodyPr>
          <a:lstStyle/>
          <a:p>
            <a:pPr>
              <a:buFont typeface="Wingdings" pitchFamily="2" charset="2"/>
              <a:buChar char="§"/>
            </a:pPr>
            <a:r>
              <a:rPr lang="en-US" sz="2000" dirty="0"/>
              <a:t>Training GANs requires finding Nash equilibrium of a non-convex game with continuous, high dimensional parameters. A Nash equilibrium is a point such that cost functions of </a:t>
            </a:r>
            <a:r>
              <a:rPr lang="en-US" sz="2000" i="1" dirty="0"/>
              <a:t>D</a:t>
            </a:r>
            <a:r>
              <a:rPr lang="en-US" sz="2000" dirty="0"/>
              <a:t> and </a:t>
            </a:r>
            <a:r>
              <a:rPr lang="en-US" sz="2000" i="1" dirty="0"/>
              <a:t>G</a:t>
            </a:r>
            <a:r>
              <a:rPr lang="en-US" sz="2000" dirty="0"/>
              <a:t> are both at minimum. </a:t>
            </a:r>
            <a:r>
              <a:rPr lang="en-US" sz="2000" b="1" dirty="0">
                <a:solidFill>
                  <a:srgbClr val="C00000"/>
                </a:solidFill>
              </a:rPr>
              <a:t>Finding Nash equilibrium is a hard research problem. </a:t>
            </a:r>
          </a:p>
          <a:p>
            <a:pPr>
              <a:buFont typeface="Wingdings" pitchFamily="2" charset="2"/>
              <a:buChar char="§"/>
            </a:pPr>
            <a:r>
              <a:rPr lang="en-US" sz="2000" dirty="0"/>
              <a:t>Algorithms exist for specialized cases, but hard to apply to the GANs cases, where the cost functions are non-convex, the parameters are continuous, and the parameter space is extremely high-dimensional.</a:t>
            </a:r>
          </a:p>
          <a:p>
            <a:pPr>
              <a:buFont typeface="Wingdings" pitchFamily="2" charset="2"/>
              <a:buChar char="§"/>
            </a:pPr>
            <a:r>
              <a:rPr lang="en-US" sz="2000" dirty="0"/>
              <a:t>Gradient descent techniques are designed to find low value of cost function, rather than to find the Nash equilibrium of minimax game. </a:t>
            </a:r>
            <a:r>
              <a:rPr lang="en-US" sz="2000" b="1" dirty="0">
                <a:solidFill>
                  <a:srgbClr val="C00000"/>
                </a:solidFill>
              </a:rPr>
              <a:t>When used to seek Nash equilibrium Gradient descent is showing instability issue and may fail to converge. </a:t>
            </a:r>
          </a:p>
          <a:p>
            <a:pPr>
              <a:buFont typeface="Wingdings" pitchFamily="2" charset="2"/>
              <a:buChar char="§"/>
            </a:pPr>
            <a:endParaRPr lang="en-US" sz="2000" dirty="0"/>
          </a:p>
          <a:p>
            <a:pPr>
              <a:buFont typeface="Wingdings" pitchFamily="2" charset="2"/>
              <a:buChar char="§"/>
            </a:pPr>
            <a:r>
              <a:rPr lang="en-US" sz="2000" b="1" dirty="0">
                <a:solidFill>
                  <a:srgbClr val="0070C0"/>
                </a:solidFill>
              </a:rPr>
              <a:t>Well known non-convergence issues in GANs are: </a:t>
            </a:r>
          </a:p>
          <a:p>
            <a:pPr lvl="1">
              <a:buFont typeface="Wingdings" pitchFamily="2" charset="2"/>
              <a:buChar char="§"/>
            </a:pPr>
            <a:r>
              <a:rPr lang="en-US" sz="2000" dirty="0"/>
              <a:t>Vanishing Gradient </a:t>
            </a:r>
          </a:p>
          <a:p>
            <a:pPr lvl="1">
              <a:buFont typeface="Wingdings" pitchFamily="2" charset="2"/>
              <a:buChar char="§"/>
            </a:pPr>
            <a:r>
              <a:rPr lang="en-US" sz="2000" dirty="0"/>
              <a:t>Mode Collapse</a:t>
            </a:r>
          </a:p>
          <a:p>
            <a:pPr>
              <a:buFont typeface="Wingdings" pitchFamily="2" charset="2"/>
              <a:buChar char="§"/>
            </a:pPr>
            <a:endParaRPr lang="en-US" sz="2000" dirty="0"/>
          </a:p>
        </p:txBody>
      </p:sp>
      <p:sp>
        <p:nvSpPr>
          <p:cNvPr id="4" name="Right Brace 3">
            <a:extLst>
              <a:ext uri="{FF2B5EF4-FFF2-40B4-BE49-F238E27FC236}">
                <a16:creationId xmlns:a16="http://schemas.microsoft.com/office/drawing/2014/main" id="{5F44DCF2-B197-4941-8054-3ECFFD9294E6}"/>
              </a:ext>
            </a:extLst>
          </p:cNvPr>
          <p:cNvSpPr/>
          <p:nvPr/>
        </p:nvSpPr>
        <p:spPr>
          <a:xfrm>
            <a:off x="6568411" y="5160168"/>
            <a:ext cx="399128" cy="926307"/>
          </a:xfrm>
          <a:prstGeom prst="rightBrace">
            <a:avLst/>
          </a:prstGeom>
          <a:ln w="28575">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TextBox 4">
            <a:extLst>
              <a:ext uri="{FF2B5EF4-FFF2-40B4-BE49-F238E27FC236}">
                <a16:creationId xmlns:a16="http://schemas.microsoft.com/office/drawing/2014/main" id="{DF20ACF6-C59E-F649-AFB8-166E734E2357}"/>
              </a:ext>
            </a:extLst>
          </p:cNvPr>
          <p:cNvSpPr txBox="1"/>
          <p:nvPr/>
        </p:nvSpPr>
        <p:spPr>
          <a:xfrm>
            <a:off x="7139450" y="5257293"/>
            <a:ext cx="4224618" cy="707886"/>
          </a:xfrm>
          <a:prstGeom prst="rect">
            <a:avLst/>
          </a:prstGeom>
          <a:noFill/>
        </p:spPr>
        <p:txBody>
          <a:bodyPr wrap="none" rtlCol="0">
            <a:spAutoFit/>
          </a:bodyPr>
          <a:lstStyle/>
          <a:p>
            <a:r>
              <a:rPr lang="en-US" sz="2000" dirty="0">
                <a:solidFill>
                  <a:srgbClr val="0070C0"/>
                </a:solidFill>
              </a:rPr>
              <a:t>One way to overcome this is to use </a:t>
            </a:r>
          </a:p>
          <a:p>
            <a:r>
              <a:rPr lang="en-US" sz="2000" dirty="0">
                <a:solidFill>
                  <a:srgbClr val="0070C0"/>
                </a:solidFill>
              </a:rPr>
              <a:t>better divergence formulation of GANs</a:t>
            </a:r>
          </a:p>
        </p:txBody>
      </p:sp>
    </p:spTree>
    <p:extLst>
      <p:ext uri="{BB962C8B-B14F-4D97-AF65-F5344CB8AC3E}">
        <p14:creationId xmlns:p14="http://schemas.microsoft.com/office/powerpoint/2010/main" val="36662373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Preparing Dataset &amp; Train Your GANs</a:t>
            </a:r>
            <a:endParaRPr dirty="0"/>
          </a:p>
        </p:txBody>
      </p:sp>
      <p:sp>
        <p:nvSpPr>
          <p:cNvPr id="3" name="Content Placeholder 2"/>
          <p:cNvSpPr>
            <a:spLocks noGrp="1"/>
          </p:cNvSpPr>
          <p:nvPr>
            <p:ph idx="1"/>
          </p:nvPr>
        </p:nvSpPr>
        <p:spPr/>
        <p:txBody>
          <a:bodyPr>
            <a:noAutofit/>
          </a:bodyPr>
          <a:lstStyle/>
          <a:p>
            <a:pPr marL="457200" indent="-457200">
              <a:buFont typeface="+mj-lt"/>
              <a:buAutoNum type="arabicPeriod"/>
            </a:pPr>
            <a:r>
              <a:rPr lang="en-US" sz="2400" b="1" dirty="0">
                <a:solidFill>
                  <a:srgbClr val="0070C0"/>
                </a:solidFill>
              </a:rPr>
              <a:t>Public Dataset</a:t>
            </a:r>
            <a:r>
              <a:rPr lang="en-US" sz="2400" dirty="0">
                <a:solidFill>
                  <a:srgbClr val="0070C0"/>
                </a:solidFill>
              </a:rPr>
              <a:t> </a:t>
            </a:r>
            <a:r>
              <a:rPr lang="en-US" sz="2400" dirty="0"/>
              <a:t>(</a:t>
            </a:r>
            <a:r>
              <a:rPr lang="en-US" sz="2400" dirty="0">
                <a:hlinkClick r:id="rId2"/>
              </a:rPr>
              <a:t>MNIST</a:t>
            </a:r>
            <a:r>
              <a:rPr lang="en-US" sz="2400" dirty="0"/>
              <a:t>, </a:t>
            </a:r>
            <a:r>
              <a:rPr lang="en-US" sz="2400" dirty="0">
                <a:hlinkClick r:id="rId3"/>
              </a:rPr>
              <a:t>COCO</a:t>
            </a:r>
            <a:r>
              <a:rPr lang="en-US" sz="2400" dirty="0"/>
              <a:t>, </a:t>
            </a:r>
            <a:r>
              <a:rPr lang="en-US" sz="2400" dirty="0">
                <a:hlinkClick r:id="rId4"/>
              </a:rPr>
              <a:t>CelebA</a:t>
            </a:r>
            <a:r>
              <a:rPr lang="en-US" sz="2400" dirty="0"/>
              <a:t>, </a:t>
            </a:r>
            <a:r>
              <a:rPr lang="en-US" sz="2400" dirty="0">
                <a:hlinkClick r:id="rId5"/>
              </a:rPr>
              <a:t>ImageNet</a:t>
            </a:r>
            <a:r>
              <a:rPr lang="en-US" sz="2400" dirty="0"/>
              <a:t>)</a:t>
            </a:r>
          </a:p>
          <a:p>
            <a:pPr marL="457200" indent="-457200">
              <a:buFont typeface="+mj-lt"/>
              <a:buAutoNum type="arabicPeriod"/>
            </a:pPr>
            <a:endParaRPr lang="en-US" sz="2400" dirty="0"/>
          </a:p>
          <a:p>
            <a:pPr marL="457200" indent="-457200">
              <a:buFont typeface="+mj-lt"/>
              <a:buAutoNum type="arabicPeriod"/>
            </a:pPr>
            <a:endParaRPr lang="en-US" sz="2400" dirty="0"/>
          </a:p>
          <a:p>
            <a:pPr marL="457200" indent="-457200">
              <a:buFont typeface="+mj-lt"/>
              <a:buAutoNum type="arabicPeriod"/>
            </a:pPr>
            <a:endParaRPr lang="en-US" sz="2400" dirty="0"/>
          </a:p>
          <a:p>
            <a:pPr marL="457200" indent="-457200">
              <a:buFont typeface="+mj-lt"/>
              <a:buAutoNum type="arabicPeriod"/>
            </a:pPr>
            <a:endParaRPr lang="en-US" sz="2400" dirty="0"/>
          </a:p>
          <a:p>
            <a:pPr marL="457200" indent="-457200">
              <a:buFont typeface="+mj-lt"/>
              <a:buAutoNum type="arabicPeriod"/>
            </a:pPr>
            <a:r>
              <a:rPr lang="en-US" sz="2400" b="1" dirty="0">
                <a:solidFill>
                  <a:srgbClr val="0070C0"/>
                </a:solidFill>
              </a:rPr>
              <a:t>DSC-UI-SRIN Github: </a:t>
            </a:r>
            <a:r>
              <a:rPr lang="en-ID" sz="2400" dirty="0">
                <a:hlinkClick r:id="rId6"/>
              </a:rPr>
              <a:t>https://github.com/DSC-UI-SRIN</a:t>
            </a:r>
            <a:endParaRPr lang="en-US" sz="2400" b="1" dirty="0">
              <a:solidFill>
                <a:srgbClr val="0070C0"/>
              </a:solidFill>
            </a:endParaRPr>
          </a:p>
          <a:p>
            <a:pPr marL="457200" indent="-457200">
              <a:buFont typeface="+mj-lt"/>
              <a:buAutoNum type="arabicPeriod"/>
            </a:pPr>
            <a:endParaRPr lang="en-US" sz="2400" dirty="0"/>
          </a:p>
          <a:p>
            <a:pPr marL="457200" indent="-457200">
              <a:buFont typeface="+mj-lt"/>
              <a:buAutoNum type="arabicPeriod"/>
            </a:pPr>
            <a:r>
              <a:rPr lang="en-US" sz="2400" b="1" dirty="0">
                <a:solidFill>
                  <a:srgbClr val="0070C0"/>
                </a:solidFill>
              </a:rPr>
              <a:t>Train your WGANs at Collab </a:t>
            </a:r>
          </a:p>
          <a:p>
            <a:pPr marL="457200" indent="-457200">
              <a:buFont typeface="+mj-lt"/>
              <a:buAutoNum type="arabicPeriod"/>
            </a:pPr>
            <a:endParaRPr lang="en-US" sz="2400" b="1" dirty="0">
              <a:solidFill>
                <a:srgbClr val="0070C0"/>
              </a:solidFill>
            </a:endParaRPr>
          </a:p>
          <a:p>
            <a:pPr marL="457200" indent="-457200">
              <a:buFont typeface="+mj-lt"/>
              <a:buAutoNum type="arabicPeriod"/>
            </a:pPr>
            <a:r>
              <a:rPr lang="en-US" sz="2400" b="1" dirty="0">
                <a:solidFill>
                  <a:srgbClr val="0070C0"/>
                </a:solidFill>
              </a:rPr>
              <a:t>Paper Reading</a:t>
            </a:r>
          </a:p>
          <a:p>
            <a:pPr marL="457200" indent="-457200">
              <a:buFont typeface="+mj-lt"/>
              <a:buAutoNum type="arabicPeriod"/>
            </a:pPr>
            <a:endParaRPr lang="en-US" sz="2400" b="1" dirty="0">
              <a:solidFill>
                <a:srgbClr val="0070C0"/>
              </a:solidFill>
            </a:endParaRPr>
          </a:p>
          <a:p>
            <a:pPr marL="914400" lvl="1" indent="-457200">
              <a:buFont typeface="+mj-lt"/>
              <a:buAutoNum type="arabicPeriod"/>
            </a:pPr>
            <a:endParaRPr lang="en-US" dirty="0"/>
          </a:p>
        </p:txBody>
      </p:sp>
      <p:grpSp>
        <p:nvGrpSpPr>
          <p:cNvPr id="8" name="Group 7"/>
          <p:cNvGrpSpPr/>
          <p:nvPr/>
        </p:nvGrpSpPr>
        <p:grpSpPr>
          <a:xfrm>
            <a:off x="1175657" y="2530627"/>
            <a:ext cx="10178143" cy="1208305"/>
            <a:chOff x="1175657" y="2405752"/>
            <a:chExt cx="11054032" cy="1461969"/>
          </a:xfrm>
        </p:grpSpPr>
        <p:pic>
          <p:nvPicPr>
            <p:cNvPr id="4" name="Picture 3">
              <a:hlinkClick r:id="rId5"/>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639629" y="2405752"/>
              <a:ext cx="3590060" cy="1461967"/>
            </a:xfrm>
            <a:prstGeom prst="rect">
              <a:avLst/>
            </a:prstGeom>
          </p:spPr>
        </p:pic>
        <p:pic>
          <p:nvPicPr>
            <p:cNvPr id="5" name="Picture 4">
              <a:hlinkClick r:id="rId8"/>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588656" y="2405753"/>
              <a:ext cx="2335222" cy="1461967"/>
            </a:xfrm>
            <a:prstGeom prst="rect">
              <a:avLst/>
            </a:prstGeom>
          </p:spPr>
        </p:pic>
        <p:pic>
          <p:nvPicPr>
            <p:cNvPr id="6" name="Picture 5">
              <a:hlinkClick r:id="rId2"/>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75657" y="2405754"/>
              <a:ext cx="2206172" cy="1461967"/>
            </a:xfrm>
            <a:prstGeom prst="rect">
              <a:avLst/>
            </a:prstGeom>
          </p:spPr>
        </p:pic>
        <p:pic>
          <p:nvPicPr>
            <p:cNvPr id="7" name="Picture 6">
              <a:hlinkClick r:id="rId4"/>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30704" y="2405753"/>
              <a:ext cx="2340759" cy="1461967"/>
            </a:xfrm>
            <a:prstGeom prst="rect">
              <a:avLst/>
            </a:prstGeom>
          </p:spPr>
        </p:pic>
      </p:grpSp>
    </p:spTree>
    <p:extLst>
      <p:ext uri="{BB962C8B-B14F-4D97-AF65-F5344CB8AC3E}">
        <p14:creationId xmlns:p14="http://schemas.microsoft.com/office/powerpoint/2010/main" val="32422313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F1C53-FAF6-A74D-85C4-3EFAF85CB7C2}"/>
              </a:ext>
            </a:extLst>
          </p:cNvPr>
          <p:cNvSpPr>
            <a:spLocks noGrp="1"/>
          </p:cNvSpPr>
          <p:nvPr>
            <p:ph type="title"/>
          </p:nvPr>
        </p:nvSpPr>
        <p:spPr/>
        <p:txBody>
          <a:bodyPr/>
          <a:lstStyle/>
          <a:p>
            <a:r>
              <a:rPr lang="en-US" dirty="0"/>
              <a:t>Paper Reading </a:t>
            </a:r>
          </a:p>
        </p:txBody>
      </p:sp>
      <p:sp>
        <p:nvSpPr>
          <p:cNvPr id="3" name="Content Placeholder 2">
            <a:extLst>
              <a:ext uri="{FF2B5EF4-FFF2-40B4-BE49-F238E27FC236}">
                <a16:creationId xmlns:a16="http://schemas.microsoft.com/office/drawing/2014/main" id="{9EA6FDF0-2778-A74A-B2F3-AA08790D5520}"/>
              </a:ext>
            </a:extLst>
          </p:cNvPr>
          <p:cNvSpPr>
            <a:spLocks noGrp="1"/>
          </p:cNvSpPr>
          <p:nvPr>
            <p:ph idx="1"/>
          </p:nvPr>
        </p:nvSpPr>
        <p:spPr/>
        <p:txBody>
          <a:bodyPr>
            <a:normAutofit/>
          </a:bodyPr>
          <a:lstStyle/>
          <a:p>
            <a:pPr marL="0" indent="0">
              <a:buNone/>
            </a:pPr>
            <a:r>
              <a:rPr lang="en-US" sz="2400" b="1" dirty="0">
                <a:solidFill>
                  <a:srgbClr val="0070C0"/>
                </a:solidFill>
              </a:rPr>
              <a:t>Neural Architecture, Regularizations and Normalization </a:t>
            </a:r>
          </a:p>
          <a:p>
            <a:pPr marL="514350" indent="-514350">
              <a:buFont typeface="+mj-lt"/>
              <a:buAutoNum type="arabicPeriod"/>
            </a:pPr>
            <a:r>
              <a:rPr lang="en-US" sz="2400" dirty="0"/>
              <a:t>Lucic, et.al, @ </a:t>
            </a:r>
            <a:r>
              <a:rPr lang="en-US" sz="2400" dirty="0">
                <a:hlinkClick r:id="rId2"/>
              </a:rPr>
              <a:t>NIPS 2018</a:t>
            </a:r>
            <a:endParaRPr lang="en-US" sz="2400" dirty="0"/>
          </a:p>
          <a:p>
            <a:pPr marL="514350" indent="-514350">
              <a:buFont typeface="+mj-lt"/>
              <a:buAutoNum type="arabicPeriod"/>
            </a:pPr>
            <a:r>
              <a:rPr lang="en-US" sz="2400" dirty="0"/>
              <a:t>Kurach, et.al, @ </a:t>
            </a:r>
            <a:r>
              <a:rPr lang="en-US" sz="2400" dirty="0">
                <a:hlinkClick r:id="rId3"/>
              </a:rPr>
              <a:t>ICML 2019</a:t>
            </a:r>
            <a:endParaRPr lang="en-US" sz="2400" dirty="0"/>
          </a:p>
          <a:p>
            <a:pPr marL="0" indent="0">
              <a:buNone/>
            </a:pPr>
            <a:endParaRPr lang="en-US" sz="2400" dirty="0"/>
          </a:p>
          <a:p>
            <a:pPr marL="0" indent="0">
              <a:buNone/>
            </a:pPr>
            <a:r>
              <a:rPr lang="en-US" sz="2400" b="1" dirty="0">
                <a:solidFill>
                  <a:srgbClr val="0070C0"/>
                </a:solidFill>
              </a:rPr>
              <a:t>Wasserstein GANs and Regularizations</a:t>
            </a:r>
          </a:p>
          <a:p>
            <a:pPr marL="514350" indent="-514350">
              <a:buFont typeface="+mj-lt"/>
              <a:buAutoNum type="arabicPeriod"/>
            </a:pPr>
            <a:r>
              <a:rPr lang="en-US" sz="2400" dirty="0"/>
              <a:t>Arjovsky, et.al, @ </a:t>
            </a:r>
            <a:r>
              <a:rPr lang="en-US" sz="2400" dirty="0">
                <a:hlinkClick r:id="rId4"/>
              </a:rPr>
              <a:t>ICML 2017</a:t>
            </a:r>
            <a:endParaRPr lang="en-US" sz="2400" dirty="0"/>
          </a:p>
          <a:p>
            <a:pPr marL="514350" indent="-514350">
              <a:buFont typeface="+mj-lt"/>
              <a:buAutoNum type="arabicPeriod"/>
            </a:pPr>
            <a:r>
              <a:rPr lang="en-US" sz="2400" dirty="0"/>
              <a:t>Guljarani, et.al, @ </a:t>
            </a:r>
            <a:r>
              <a:rPr lang="en-US" sz="2400" dirty="0">
                <a:hlinkClick r:id="rId5"/>
              </a:rPr>
              <a:t>NIPS 2017</a:t>
            </a:r>
            <a:endParaRPr lang="en-US" sz="2400" dirty="0"/>
          </a:p>
          <a:p>
            <a:pPr marL="514350" indent="-514350">
              <a:buFont typeface="+mj-lt"/>
              <a:buAutoNum type="arabicPeriod"/>
            </a:pPr>
            <a:r>
              <a:rPr lang="en-US" sz="2400" dirty="0"/>
              <a:t>Miyato, et.al, @ </a:t>
            </a:r>
            <a:r>
              <a:rPr lang="en-US" sz="2400" dirty="0">
                <a:hlinkClick r:id="rId6"/>
              </a:rPr>
              <a:t>ICLR 2018</a:t>
            </a:r>
            <a:endParaRPr lang="en-US" sz="2400" dirty="0"/>
          </a:p>
          <a:p>
            <a:pPr marL="514350" indent="-514350">
              <a:buFont typeface="+mj-lt"/>
              <a:buAutoNum type="arabicPeriod"/>
            </a:pPr>
            <a:r>
              <a:rPr lang="en-US" sz="2400" dirty="0"/>
              <a:t>Wu, et.al, @ </a:t>
            </a:r>
            <a:r>
              <a:rPr lang="en-US" sz="2400" dirty="0">
                <a:hlinkClick r:id="rId7"/>
              </a:rPr>
              <a:t>ECCV 2018</a:t>
            </a:r>
            <a:endParaRPr lang="en-US" sz="2400" dirty="0"/>
          </a:p>
        </p:txBody>
      </p:sp>
    </p:spTree>
    <p:extLst>
      <p:ext uri="{BB962C8B-B14F-4D97-AF65-F5344CB8AC3E}">
        <p14:creationId xmlns:p14="http://schemas.microsoft.com/office/powerpoint/2010/main" val="2833242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CDC07-03F6-8B4B-86F6-058AA1C67751}"/>
              </a:ext>
            </a:extLst>
          </p:cNvPr>
          <p:cNvSpPr>
            <a:spLocks noGrp="1"/>
          </p:cNvSpPr>
          <p:nvPr>
            <p:ph type="title"/>
          </p:nvPr>
        </p:nvSpPr>
        <p:spPr/>
        <p:txBody>
          <a:bodyPr/>
          <a:lstStyle/>
          <a:p>
            <a:r>
              <a:rPr lang="en-US" dirty="0"/>
              <a:t>Mode Collapse</a:t>
            </a:r>
          </a:p>
        </p:txBody>
      </p:sp>
      <p:sp>
        <p:nvSpPr>
          <p:cNvPr id="3" name="Content Placeholder 2">
            <a:extLst>
              <a:ext uri="{FF2B5EF4-FFF2-40B4-BE49-F238E27FC236}">
                <a16:creationId xmlns:a16="http://schemas.microsoft.com/office/drawing/2014/main" id="{C20A0F9B-2F70-6E4B-936E-C61D91F00FAA}"/>
              </a:ext>
            </a:extLst>
          </p:cNvPr>
          <p:cNvSpPr>
            <a:spLocks noGrp="1"/>
          </p:cNvSpPr>
          <p:nvPr>
            <p:ph idx="1"/>
          </p:nvPr>
        </p:nvSpPr>
        <p:spPr/>
        <p:txBody>
          <a:bodyPr>
            <a:normAutofit/>
          </a:bodyPr>
          <a:lstStyle/>
          <a:p>
            <a:pPr marL="0" indent="0">
              <a:buNone/>
            </a:pPr>
            <a:r>
              <a:rPr lang="en-ID" sz="2400" dirty="0">
                <a:solidFill>
                  <a:srgbClr val="0070C0"/>
                </a:solidFill>
              </a:rPr>
              <a:t>Mode collapse is when the generator generates a limited diversity of samples, or even the same sample, regardless of the input. It happens in many types of GANs </a:t>
            </a:r>
          </a:p>
          <a:p>
            <a:pPr marL="0" indent="0">
              <a:buNone/>
            </a:pPr>
            <a:endParaRPr lang="en-ID" sz="2400" dirty="0">
              <a:solidFill>
                <a:srgbClr val="0070C0"/>
              </a:solidFill>
            </a:endParaRPr>
          </a:p>
          <a:p>
            <a:endParaRPr lang="en-US" sz="2400" dirty="0">
              <a:solidFill>
                <a:srgbClr val="0070C0"/>
              </a:solidFill>
            </a:endParaRPr>
          </a:p>
        </p:txBody>
      </p:sp>
      <p:pic>
        <p:nvPicPr>
          <p:cNvPr id="5" name="Picture 4">
            <a:extLst>
              <a:ext uri="{FF2B5EF4-FFF2-40B4-BE49-F238E27FC236}">
                <a16:creationId xmlns:a16="http://schemas.microsoft.com/office/drawing/2014/main" id="{DFEB8940-90D1-6A4A-96FE-8FC21E332ECF}"/>
              </a:ext>
            </a:extLst>
          </p:cNvPr>
          <p:cNvPicPr>
            <a:picLocks noChangeAspect="1"/>
          </p:cNvPicPr>
          <p:nvPr/>
        </p:nvPicPr>
        <p:blipFill>
          <a:blip r:embed="rId2"/>
          <a:stretch>
            <a:fillRect/>
          </a:stretch>
        </p:blipFill>
        <p:spPr>
          <a:xfrm>
            <a:off x="667265" y="3143285"/>
            <a:ext cx="5285842" cy="2639678"/>
          </a:xfrm>
          <a:prstGeom prst="rect">
            <a:avLst/>
          </a:prstGeom>
        </p:spPr>
      </p:pic>
      <p:pic>
        <p:nvPicPr>
          <p:cNvPr id="7" name="Picture 6">
            <a:extLst>
              <a:ext uri="{FF2B5EF4-FFF2-40B4-BE49-F238E27FC236}">
                <a16:creationId xmlns:a16="http://schemas.microsoft.com/office/drawing/2014/main" id="{C4B6514E-35A2-E74A-920B-6F7AD53E22DD}"/>
              </a:ext>
            </a:extLst>
          </p:cNvPr>
          <p:cNvPicPr>
            <a:picLocks noChangeAspect="1"/>
          </p:cNvPicPr>
          <p:nvPr/>
        </p:nvPicPr>
        <p:blipFill>
          <a:blip r:embed="rId3"/>
          <a:stretch>
            <a:fillRect/>
          </a:stretch>
        </p:blipFill>
        <p:spPr>
          <a:xfrm>
            <a:off x="6124044" y="3229782"/>
            <a:ext cx="5371849" cy="2639677"/>
          </a:xfrm>
          <a:prstGeom prst="rect">
            <a:avLst/>
          </a:prstGeom>
        </p:spPr>
      </p:pic>
    </p:spTree>
    <p:extLst>
      <p:ext uri="{BB962C8B-B14F-4D97-AF65-F5344CB8AC3E}">
        <p14:creationId xmlns:p14="http://schemas.microsoft.com/office/powerpoint/2010/main" val="641566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1CDAB-4A3B-D24A-B003-7259AFF5DBF3}"/>
              </a:ext>
            </a:extLst>
          </p:cNvPr>
          <p:cNvSpPr>
            <a:spLocks noGrp="1"/>
          </p:cNvSpPr>
          <p:nvPr>
            <p:ph type="title"/>
          </p:nvPr>
        </p:nvSpPr>
        <p:spPr/>
        <p:txBody>
          <a:bodyPr/>
          <a:lstStyle/>
          <a:p>
            <a:r>
              <a:rPr lang="en-US" dirty="0"/>
              <a:t>Vanishing Gradient </a:t>
            </a:r>
          </a:p>
        </p:txBody>
      </p:sp>
      <p:sp>
        <p:nvSpPr>
          <p:cNvPr id="3" name="Content Placeholder 2">
            <a:extLst>
              <a:ext uri="{FF2B5EF4-FFF2-40B4-BE49-F238E27FC236}">
                <a16:creationId xmlns:a16="http://schemas.microsoft.com/office/drawing/2014/main" id="{7B21FAF3-7855-F64E-A23D-69C380A61641}"/>
              </a:ext>
            </a:extLst>
          </p:cNvPr>
          <p:cNvSpPr>
            <a:spLocks noGrp="1"/>
          </p:cNvSpPr>
          <p:nvPr>
            <p:ph idx="1"/>
          </p:nvPr>
        </p:nvSpPr>
        <p:spPr/>
        <p:txBody>
          <a:bodyPr>
            <a:normAutofit/>
          </a:bodyPr>
          <a:lstStyle/>
          <a:p>
            <a:pPr marL="0" indent="0">
              <a:buNone/>
            </a:pPr>
            <a:r>
              <a:rPr lang="en-ID" sz="2400" dirty="0">
                <a:solidFill>
                  <a:srgbClr val="0070C0"/>
                </a:solidFill>
              </a:rPr>
              <a:t>Vanishing Gradient happens when discriminator gets too successful that the generator gradient vanishes and learns nothing.</a:t>
            </a:r>
            <a:endParaRPr lang="en-US" sz="2400" dirty="0">
              <a:solidFill>
                <a:srgbClr val="0070C0"/>
              </a:solidFill>
            </a:endParaRPr>
          </a:p>
        </p:txBody>
      </p:sp>
      <p:pic>
        <p:nvPicPr>
          <p:cNvPr id="5" name="Picture 4">
            <a:extLst>
              <a:ext uri="{FF2B5EF4-FFF2-40B4-BE49-F238E27FC236}">
                <a16:creationId xmlns:a16="http://schemas.microsoft.com/office/drawing/2014/main" id="{6E8C61F7-D052-D74F-9E38-9C774C404F45}"/>
              </a:ext>
            </a:extLst>
          </p:cNvPr>
          <p:cNvPicPr>
            <a:picLocks noChangeAspect="1"/>
          </p:cNvPicPr>
          <p:nvPr/>
        </p:nvPicPr>
        <p:blipFill>
          <a:blip r:embed="rId2"/>
          <a:stretch>
            <a:fillRect/>
          </a:stretch>
        </p:blipFill>
        <p:spPr>
          <a:xfrm>
            <a:off x="1542535" y="2836608"/>
            <a:ext cx="8686800" cy="3695700"/>
          </a:xfrm>
          <a:prstGeom prst="rect">
            <a:avLst/>
          </a:prstGeom>
        </p:spPr>
      </p:pic>
    </p:spTree>
    <p:extLst>
      <p:ext uri="{BB962C8B-B14F-4D97-AF65-F5344CB8AC3E}">
        <p14:creationId xmlns:p14="http://schemas.microsoft.com/office/powerpoint/2010/main" val="310437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CC8E2-9A5F-2B40-8E10-3EFCB54FC0CC}"/>
              </a:ext>
            </a:extLst>
          </p:cNvPr>
          <p:cNvSpPr>
            <a:spLocks noGrp="1"/>
          </p:cNvSpPr>
          <p:nvPr>
            <p:ph type="title"/>
          </p:nvPr>
        </p:nvSpPr>
        <p:spPr/>
        <p:txBody>
          <a:bodyPr/>
          <a:lstStyle/>
          <a:p>
            <a:r>
              <a:rPr lang="en-US" dirty="0"/>
              <a:t>How People Handle The Problems?</a:t>
            </a:r>
          </a:p>
        </p:txBody>
      </p:sp>
      <p:sp>
        <p:nvSpPr>
          <p:cNvPr id="3" name="Content Placeholder 2">
            <a:extLst>
              <a:ext uri="{FF2B5EF4-FFF2-40B4-BE49-F238E27FC236}">
                <a16:creationId xmlns:a16="http://schemas.microsoft.com/office/drawing/2014/main" id="{C3B5D2C9-2BC0-B040-A47F-EC4224A4A1CA}"/>
              </a:ext>
            </a:extLst>
          </p:cNvPr>
          <p:cNvSpPr>
            <a:spLocks noGrp="1"/>
          </p:cNvSpPr>
          <p:nvPr>
            <p:ph idx="1"/>
          </p:nvPr>
        </p:nvSpPr>
        <p:spPr>
          <a:xfrm>
            <a:off x="838200" y="1825625"/>
            <a:ext cx="4526425" cy="4351338"/>
          </a:xfrm>
        </p:spPr>
        <p:txBody>
          <a:bodyPr/>
          <a:lstStyle/>
          <a:p>
            <a:pPr>
              <a:buFont typeface="Wingdings" pitchFamily="2" charset="2"/>
              <a:buChar char="§"/>
            </a:pPr>
            <a:r>
              <a:rPr lang="en-US" sz="2400" b="1" dirty="0"/>
              <a:t>Various Methods and Techniques Are Proposed</a:t>
            </a:r>
          </a:p>
          <a:p>
            <a:pPr>
              <a:buFont typeface="Wingdings" pitchFamily="2" charset="2"/>
              <a:buChar char="§"/>
            </a:pPr>
            <a:r>
              <a:rPr lang="en-US" sz="2400" b="1" dirty="0">
                <a:solidFill>
                  <a:srgbClr val="0070C0"/>
                </a:solidFill>
              </a:rPr>
              <a:t>Heuristic Techniques</a:t>
            </a:r>
          </a:p>
          <a:p>
            <a:pPr lvl="1">
              <a:buFont typeface="Wingdings" pitchFamily="2" charset="2"/>
              <a:buChar char="§"/>
            </a:pPr>
            <a:r>
              <a:rPr lang="en-US" dirty="0"/>
              <a:t>Neural Architecture Changes </a:t>
            </a:r>
          </a:p>
          <a:p>
            <a:pPr lvl="1">
              <a:buFont typeface="Wingdings" pitchFamily="2" charset="2"/>
              <a:buChar char="§"/>
            </a:pPr>
            <a:r>
              <a:rPr lang="en-US" dirty="0"/>
              <a:t>Hyperparameter Tuning</a:t>
            </a:r>
          </a:p>
          <a:p>
            <a:pPr lvl="1">
              <a:buFont typeface="Wingdings" pitchFamily="2" charset="2"/>
              <a:buChar char="§"/>
            </a:pPr>
            <a:r>
              <a:rPr lang="en-US" dirty="0"/>
              <a:t>Normalization Schemes </a:t>
            </a:r>
          </a:p>
          <a:p>
            <a:pPr lvl="1">
              <a:buFont typeface="Wingdings" pitchFamily="2" charset="2"/>
              <a:buChar char="§"/>
            </a:pPr>
            <a:r>
              <a:rPr lang="en-US" dirty="0"/>
              <a:t>Non-trivial Amount of Tricks </a:t>
            </a:r>
          </a:p>
          <a:p>
            <a:pPr>
              <a:buFont typeface="Wingdings" pitchFamily="2" charset="2"/>
              <a:buChar char="§"/>
            </a:pPr>
            <a:r>
              <a:rPr lang="en-US" sz="2400" b="1" dirty="0">
                <a:solidFill>
                  <a:srgbClr val="0070C0"/>
                </a:solidFill>
              </a:rPr>
              <a:t>Theoretical Based Techniques </a:t>
            </a:r>
          </a:p>
          <a:p>
            <a:pPr lvl="1">
              <a:buFont typeface="Wingdings" pitchFamily="2" charset="2"/>
              <a:buChar char="§"/>
            </a:pPr>
            <a:r>
              <a:rPr lang="en-US" dirty="0"/>
              <a:t>Loss Function Re-formulation</a:t>
            </a:r>
          </a:p>
          <a:p>
            <a:pPr lvl="1">
              <a:buFont typeface="Wingdings" pitchFamily="2" charset="2"/>
              <a:buChar char="§"/>
            </a:pPr>
            <a:r>
              <a:rPr lang="en-US" dirty="0"/>
              <a:t>Loss Function Regularization </a:t>
            </a:r>
          </a:p>
        </p:txBody>
      </p:sp>
      <p:grpSp>
        <p:nvGrpSpPr>
          <p:cNvPr id="14" name="Group 13">
            <a:extLst>
              <a:ext uri="{FF2B5EF4-FFF2-40B4-BE49-F238E27FC236}">
                <a16:creationId xmlns:a16="http://schemas.microsoft.com/office/drawing/2014/main" id="{CE080892-1D41-EF43-BF8F-02CCA06B5201}"/>
              </a:ext>
            </a:extLst>
          </p:cNvPr>
          <p:cNvGrpSpPr/>
          <p:nvPr/>
        </p:nvGrpSpPr>
        <p:grpSpPr>
          <a:xfrm>
            <a:off x="5351642" y="1768800"/>
            <a:ext cx="6305824" cy="4317674"/>
            <a:chOff x="5265914" y="1511626"/>
            <a:chExt cx="6305824" cy="4317674"/>
          </a:xfrm>
        </p:grpSpPr>
        <p:pic>
          <p:nvPicPr>
            <p:cNvPr id="5" name="Picture 4">
              <a:hlinkClick r:id="rId3"/>
              <a:extLst>
                <a:ext uri="{FF2B5EF4-FFF2-40B4-BE49-F238E27FC236}">
                  <a16:creationId xmlns:a16="http://schemas.microsoft.com/office/drawing/2014/main" id="{0F89CF75-4A91-6040-9A98-CE5F61CA560B}"/>
                </a:ext>
              </a:extLst>
            </p:cNvPr>
            <p:cNvPicPr>
              <a:picLocks noChangeAspect="1"/>
            </p:cNvPicPr>
            <p:nvPr/>
          </p:nvPicPr>
          <p:blipFill>
            <a:blip r:embed="rId4"/>
            <a:stretch>
              <a:fillRect/>
            </a:stretch>
          </p:blipFill>
          <p:spPr>
            <a:xfrm>
              <a:off x="8646068" y="1872793"/>
              <a:ext cx="2925670" cy="2421622"/>
            </a:xfrm>
            <a:prstGeom prst="rect">
              <a:avLst/>
            </a:prstGeom>
          </p:spPr>
        </p:pic>
        <p:pic>
          <p:nvPicPr>
            <p:cNvPr id="7" name="Picture 6">
              <a:hlinkClick r:id="rId5"/>
              <a:extLst>
                <a:ext uri="{FF2B5EF4-FFF2-40B4-BE49-F238E27FC236}">
                  <a16:creationId xmlns:a16="http://schemas.microsoft.com/office/drawing/2014/main" id="{1FF5697F-9533-294F-81E5-F37BACD59E01}"/>
                </a:ext>
              </a:extLst>
            </p:cNvPr>
            <p:cNvPicPr>
              <a:picLocks noChangeAspect="1"/>
            </p:cNvPicPr>
            <p:nvPr/>
          </p:nvPicPr>
          <p:blipFill>
            <a:blip r:embed="rId6"/>
            <a:stretch>
              <a:fillRect/>
            </a:stretch>
          </p:blipFill>
          <p:spPr>
            <a:xfrm>
              <a:off x="5364625" y="1872793"/>
              <a:ext cx="3063505" cy="2242007"/>
            </a:xfrm>
            <a:prstGeom prst="rect">
              <a:avLst/>
            </a:prstGeom>
          </p:spPr>
        </p:pic>
        <p:pic>
          <p:nvPicPr>
            <p:cNvPr id="9" name="Picture 8">
              <a:extLst>
                <a:ext uri="{FF2B5EF4-FFF2-40B4-BE49-F238E27FC236}">
                  <a16:creationId xmlns:a16="http://schemas.microsoft.com/office/drawing/2014/main" id="{C63FEDE2-7193-7544-9C88-51D3CAF88CE6}"/>
                </a:ext>
              </a:extLst>
            </p:cNvPr>
            <p:cNvPicPr>
              <a:picLocks noChangeAspect="1"/>
            </p:cNvPicPr>
            <p:nvPr/>
          </p:nvPicPr>
          <p:blipFill>
            <a:blip r:embed="rId7"/>
            <a:stretch>
              <a:fillRect/>
            </a:stretch>
          </p:blipFill>
          <p:spPr>
            <a:xfrm>
              <a:off x="5451277" y="4686300"/>
              <a:ext cx="5902524" cy="1143000"/>
            </a:xfrm>
            <a:prstGeom prst="rect">
              <a:avLst/>
            </a:prstGeom>
          </p:spPr>
        </p:pic>
        <p:sp>
          <p:nvSpPr>
            <p:cNvPr id="11" name="TextBox 10">
              <a:extLst>
                <a:ext uri="{FF2B5EF4-FFF2-40B4-BE49-F238E27FC236}">
                  <a16:creationId xmlns:a16="http://schemas.microsoft.com/office/drawing/2014/main" id="{CB570FE7-BB9E-F545-8E48-5D94529C3E27}"/>
                </a:ext>
              </a:extLst>
            </p:cNvPr>
            <p:cNvSpPr txBox="1"/>
            <p:nvPr/>
          </p:nvSpPr>
          <p:spPr>
            <a:xfrm>
              <a:off x="5265914" y="1511626"/>
              <a:ext cx="2498184" cy="369332"/>
            </a:xfrm>
            <a:prstGeom prst="rect">
              <a:avLst/>
            </a:prstGeom>
            <a:noFill/>
          </p:spPr>
          <p:txBody>
            <a:bodyPr wrap="none" rtlCol="0">
              <a:spAutoFit/>
            </a:bodyPr>
            <a:lstStyle/>
            <a:p>
              <a:r>
                <a:rPr lang="en-US" dirty="0"/>
                <a:t>Lucic, et.al, @ </a:t>
              </a:r>
              <a:r>
                <a:rPr lang="en-US" dirty="0">
                  <a:hlinkClick r:id="rId5"/>
                </a:rPr>
                <a:t>NIPS 2018</a:t>
              </a:r>
              <a:endParaRPr lang="en-US" dirty="0"/>
            </a:p>
          </p:txBody>
        </p:sp>
        <p:sp>
          <p:nvSpPr>
            <p:cNvPr id="12" name="TextBox 11">
              <a:extLst>
                <a:ext uri="{FF2B5EF4-FFF2-40B4-BE49-F238E27FC236}">
                  <a16:creationId xmlns:a16="http://schemas.microsoft.com/office/drawing/2014/main" id="{56A7B46F-A19B-B640-855E-3B3DA9F27035}"/>
                </a:ext>
              </a:extLst>
            </p:cNvPr>
            <p:cNvSpPr txBox="1"/>
            <p:nvPr/>
          </p:nvSpPr>
          <p:spPr>
            <a:xfrm>
              <a:off x="8547357" y="1511626"/>
              <a:ext cx="2719078" cy="369332"/>
            </a:xfrm>
            <a:prstGeom prst="rect">
              <a:avLst/>
            </a:prstGeom>
            <a:noFill/>
          </p:spPr>
          <p:txBody>
            <a:bodyPr wrap="none" rtlCol="0">
              <a:spAutoFit/>
            </a:bodyPr>
            <a:lstStyle/>
            <a:p>
              <a:r>
                <a:rPr lang="en-US" dirty="0"/>
                <a:t>Kurach, et.al, @ </a:t>
              </a:r>
              <a:r>
                <a:rPr lang="en-US" dirty="0">
                  <a:hlinkClick r:id="rId3"/>
                </a:rPr>
                <a:t>ICML 2018</a:t>
              </a:r>
              <a:endParaRPr lang="en-US" dirty="0"/>
            </a:p>
          </p:txBody>
        </p:sp>
        <p:sp>
          <p:nvSpPr>
            <p:cNvPr id="13" name="TextBox 12">
              <a:extLst>
                <a:ext uri="{FF2B5EF4-FFF2-40B4-BE49-F238E27FC236}">
                  <a16:creationId xmlns:a16="http://schemas.microsoft.com/office/drawing/2014/main" id="{D190DAE6-F736-EC45-BDD9-F2E2BF18FC2A}"/>
                </a:ext>
              </a:extLst>
            </p:cNvPr>
            <p:cNvSpPr txBox="1"/>
            <p:nvPr/>
          </p:nvSpPr>
          <p:spPr>
            <a:xfrm>
              <a:off x="5378913" y="4364593"/>
              <a:ext cx="2719014" cy="369332"/>
            </a:xfrm>
            <a:prstGeom prst="rect">
              <a:avLst/>
            </a:prstGeom>
            <a:noFill/>
          </p:spPr>
          <p:txBody>
            <a:bodyPr wrap="none" rtlCol="0">
              <a:spAutoFit/>
            </a:bodyPr>
            <a:lstStyle/>
            <a:p>
              <a:r>
                <a:rPr lang="en-US" dirty="0"/>
                <a:t>Kurach, et.al, @ </a:t>
              </a:r>
              <a:r>
                <a:rPr lang="en-US" dirty="0">
                  <a:hlinkClick r:id="rId8"/>
                </a:rPr>
                <a:t>ICML 2019</a:t>
              </a:r>
              <a:endParaRPr lang="en-US" dirty="0"/>
            </a:p>
          </p:txBody>
        </p:sp>
      </p:grpSp>
    </p:spTree>
    <p:extLst>
      <p:ext uri="{BB962C8B-B14F-4D97-AF65-F5344CB8AC3E}">
        <p14:creationId xmlns:p14="http://schemas.microsoft.com/office/powerpoint/2010/main" val="14669768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09858-4737-484F-8156-428244AB4F44}"/>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E514CF-21C2-6B42-B46A-02E56010F076}"/>
              </a:ext>
            </a:extLst>
          </p:cNvPr>
          <p:cNvSpPr>
            <a:spLocks noGrp="1"/>
          </p:cNvSpPr>
          <p:nvPr>
            <p:ph idx="1"/>
          </p:nvPr>
        </p:nvSpPr>
        <p:spPr/>
        <p:txBody>
          <a:bodyPr>
            <a:normAutofit/>
          </a:bodyPr>
          <a:lstStyle/>
          <a:p>
            <a:pPr>
              <a:buFont typeface="Wingdings" pitchFamily="2" charset="2"/>
              <a:buChar char="§"/>
            </a:pPr>
            <a:r>
              <a:rPr lang="en-US" b="1" dirty="0"/>
              <a:t>Known Problems in GANs</a:t>
            </a:r>
          </a:p>
          <a:p>
            <a:pPr>
              <a:buFont typeface="Wingdings" pitchFamily="2" charset="2"/>
              <a:buChar char="§"/>
            </a:pPr>
            <a:r>
              <a:rPr lang="en-US" b="1" dirty="0">
                <a:solidFill>
                  <a:srgbClr val="C00000"/>
                </a:solidFill>
              </a:rPr>
              <a:t>Beyond KL and JS Divergences </a:t>
            </a:r>
          </a:p>
          <a:p>
            <a:pPr>
              <a:buFont typeface="Wingdings" pitchFamily="2" charset="2"/>
              <a:buChar char="§"/>
            </a:pPr>
            <a:r>
              <a:rPr lang="en-US" dirty="0"/>
              <a:t>Introduction to Optimal Transport </a:t>
            </a:r>
          </a:p>
          <a:p>
            <a:pPr>
              <a:buFont typeface="Wingdings" pitchFamily="2" charset="2"/>
              <a:buChar char="§"/>
            </a:pPr>
            <a:r>
              <a:rPr lang="en-US" dirty="0"/>
              <a:t>Wasserstein GAN Formulation (WGAN)</a:t>
            </a:r>
          </a:p>
          <a:p>
            <a:pPr>
              <a:buFont typeface="Wingdings" pitchFamily="2" charset="2"/>
              <a:buChar char="§"/>
            </a:pPr>
            <a:r>
              <a:rPr lang="en-US" dirty="0"/>
              <a:t>WGAN Regularization Techniques </a:t>
            </a:r>
          </a:p>
        </p:txBody>
      </p:sp>
    </p:spTree>
    <p:extLst>
      <p:ext uri="{BB962C8B-B14F-4D97-AF65-F5344CB8AC3E}">
        <p14:creationId xmlns:p14="http://schemas.microsoft.com/office/powerpoint/2010/main" val="38610610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GANs Divergence Formulations </a:t>
            </a:r>
          </a:p>
        </p:txBody>
      </p:sp>
      <p:sp>
        <p:nvSpPr>
          <p:cNvPr id="3" name="Content Placeholder 2"/>
          <p:cNvSpPr>
            <a:spLocks noGrp="1"/>
          </p:cNvSpPr>
          <p:nvPr>
            <p:ph idx="1"/>
          </p:nvPr>
        </p:nvSpPr>
        <p:spPr/>
        <p:txBody>
          <a:bodyPr>
            <a:normAutofit/>
          </a:bodyPr>
          <a:lstStyle/>
          <a:p>
            <a:r>
              <a:rPr lang="en-US" sz="2400" b="1" dirty="0">
                <a:solidFill>
                  <a:srgbClr val="0070C0"/>
                </a:solidFill>
              </a:rPr>
              <a:t>Have:</a:t>
            </a:r>
            <a:r>
              <a:rPr lang="en-US" sz="2400" dirty="0"/>
              <a:t> Two collections of samples </a:t>
            </a:r>
            <a:r>
              <a:rPr lang="en-US" sz="2400" i="1" dirty="0">
                <a:solidFill>
                  <a:srgbClr val="0070C0"/>
                </a:solidFill>
              </a:rPr>
              <a:t>X</a:t>
            </a:r>
            <a:r>
              <a:rPr lang="en-US" sz="2400" dirty="0">
                <a:effectLst/>
              </a:rPr>
              <a:t>; </a:t>
            </a:r>
            <a:r>
              <a:rPr lang="en-US" sz="2400" i="1" dirty="0">
                <a:solidFill>
                  <a:srgbClr val="C00000"/>
                </a:solidFill>
              </a:rPr>
              <a:t>Y</a:t>
            </a:r>
            <a:r>
              <a:rPr lang="en-US" sz="2400" dirty="0"/>
              <a:t> from unknown distributions </a:t>
            </a:r>
            <a:r>
              <a:rPr lang="en-US" sz="2400" i="1" dirty="0">
                <a:solidFill>
                  <a:srgbClr val="0070C0"/>
                </a:solidFill>
              </a:rPr>
              <a:t>P</a:t>
            </a:r>
            <a:r>
              <a:rPr lang="en-US" sz="2400" dirty="0"/>
              <a:t> and </a:t>
            </a:r>
            <a:r>
              <a:rPr lang="en-US" sz="2400" i="1" dirty="0">
                <a:solidFill>
                  <a:srgbClr val="C00000"/>
                </a:solidFill>
              </a:rPr>
              <a:t>Q</a:t>
            </a:r>
            <a:r>
              <a:rPr lang="en-US" sz="2400" dirty="0"/>
              <a:t>.</a:t>
            </a:r>
          </a:p>
          <a:p>
            <a:r>
              <a:rPr lang="en-US" sz="2400" b="1" dirty="0">
                <a:solidFill>
                  <a:srgbClr val="0070C0"/>
                </a:solidFill>
              </a:rPr>
              <a:t>Goal:</a:t>
            </a:r>
            <a:r>
              <a:rPr lang="en-US" sz="2400" dirty="0">
                <a:solidFill>
                  <a:srgbClr val="0070C0"/>
                </a:solidFill>
              </a:rPr>
              <a:t> </a:t>
            </a:r>
            <a:r>
              <a:rPr lang="en-US" sz="2400" dirty="0"/>
              <a:t>Learn distinguishing features that indicate how </a:t>
            </a:r>
            <a:r>
              <a:rPr lang="en-US" sz="2400" i="1" dirty="0">
                <a:solidFill>
                  <a:srgbClr val="0070C0"/>
                </a:solidFill>
              </a:rPr>
              <a:t>P</a:t>
            </a:r>
            <a:r>
              <a:rPr lang="en-US" sz="2400" dirty="0"/>
              <a:t> and </a:t>
            </a:r>
            <a:r>
              <a:rPr lang="en-US" sz="2400" i="1" dirty="0">
                <a:solidFill>
                  <a:srgbClr val="C00000"/>
                </a:solidFill>
              </a:rPr>
              <a:t>Q</a:t>
            </a:r>
            <a:r>
              <a:rPr lang="en-US" sz="2400" dirty="0"/>
              <a:t> differ. </a:t>
            </a:r>
            <a:endParaRPr lang="en-US" sz="2400" dirty="0">
              <a:effectLst/>
            </a:endParaRPr>
          </a:p>
          <a:p>
            <a:endParaRPr lang="en-US" sz="2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4010" y="2916044"/>
            <a:ext cx="4424362" cy="326091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9029" y="3508277"/>
            <a:ext cx="4677465" cy="2359025"/>
          </a:xfrm>
          <a:prstGeom prst="rect">
            <a:avLst/>
          </a:prstGeom>
        </p:spPr>
      </p:pic>
      <p:sp>
        <p:nvSpPr>
          <p:cNvPr id="6" name="TextBox 5"/>
          <p:cNvSpPr txBox="1"/>
          <p:nvPr/>
        </p:nvSpPr>
        <p:spPr>
          <a:xfrm>
            <a:off x="7846451" y="3111730"/>
            <a:ext cx="1728165" cy="461665"/>
          </a:xfrm>
          <a:prstGeom prst="rect">
            <a:avLst/>
          </a:prstGeom>
          <a:noFill/>
        </p:spPr>
        <p:txBody>
          <a:bodyPr wrap="none" rtlCol="0">
            <a:spAutoFit/>
          </a:bodyPr>
          <a:lstStyle/>
          <a:p>
            <a:r>
              <a:rPr lang="en-US" sz="2400" b="1" dirty="0"/>
              <a:t>Divergences</a:t>
            </a:r>
          </a:p>
        </p:txBody>
      </p:sp>
    </p:spTree>
    <p:extLst>
      <p:ext uri="{BB962C8B-B14F-4D97-AF65-F5344CB8AC3E}">
        <p14:creationId xmlns:p14="http://schemas.microsoft.com/office/powerpoint/2010/main" val="21602031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8967</TotalTime>
  <Words>2838</Words>
  <Application>Microsoft Macintosh PowerPoint</Application>
  <PresentationFormat>Widescreen</PresentationFormat>
  <Paragraphs>289</Paragraphs>
  <Slides>41</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Calibri Light</vt:lpstr>
      <vt:lpstr>Cambria Math</vt:lpstr>
      <vt:lpstr>Wingdings</vt:lpstr>
      <vt:lpstr>Office Theme</vt:lpstr>
      <vt:lpstr>2- Wasserstein GANs</vt:lpstr>
      <vt:lpstr>Welcome to Data Science Center UI</vt:lpstr>
      <vt:lpstr>Outline</vt:lpstr>
      <vt:lpstr>Known Problems in GANs</vt:lpstr>
      <vt:lpstr>Mode Collapse</vt:lpstr>
      <vt:lpstr>Vanishing Gradient </vt:lpstr>
      <vt:lpstr>How People Handle The Problems?</vt:lpstr>
      <vt:lpstr>Outline</vt:lpstr>
      <vt:lpstr>GANs Divergence Formulations </vt:lpstr>
      <vt:lpstr>Types of GAN Divergences</vt:lpstr>
      <vt:lpstr>φ-Divergence Formulation</vt:lpstr>
      <vt:lpstr>φ-Divergence is Not Stable for GANs</vt:lpstr>
      <vt:lpstr>Problem with φ-Divergences</vt:lpstr>
      <vt:lpstr>NS-GAN: Distance Between Distributions</vt:lpstr>
      <vt:lpstr>Integral Probability Metric Divergences</vt:lpstr>
      <vt:lpstr>Outline</vt:lpstr>
      <vt:lpstr>Why IPM and Optimal Transport</vt:lpstr>
      <vt:lpstr>Optimal Transport Theory</vt:lpstr>
      <vt:lpstr>Optimal Transport Distance </vt:lpstr>
      <vt:lpstr>The Wasserstein Distance</vt:lpstr>
      <vt:lpstr>Generative Model with Optimal Transport</vt:lpstr>
      <vt:lpstr>1-Lipschitz Constrained Requirement</vt:lpstr>
      <vt:lpstr>Outline</vt:lpstr>
      <vt:lpstr>WGAN Introduction</vt:lpstr>
      <vt:lpstr>MM/NS-GAN vs WGAN</vt:lpstr>
      <vt:lpstr>WGAN Optimization</vt:lpstr>
      <vt:lpstr>WGAN (Arjovsky, et.al, @ ICML 2017)</vt:lpstr>
      <vt:lpstr>WGAN Advantages</vt:lpstr>
      <vt:lpstr>Outline</vt:lpstr>
      <vt:lpstr>WGAN Regularization</vt:lpstr>
      <vt:lpstr>WGAN-GP (Guljarani, et.al, @ NIPS 2017)</vt:lpstr>
      <vt:lpstr>WGAN-GP Algorithm</vt:lpstr>
      <vt:lpstr>WGAN-GP Experiment Results</vt:lpstr>
      <vt:lpstr>SN-GAN (Miyato, et.al, @ ICLR 2018)</vt:lpstr>
      <vt:lpstr>SN-GAN Experiment Results</vt:lpstr>
      <vt:lpstr>Wasserstein Divergence (WGAN-Div)</vt:lpstr>
      <vt:lpstr>WGAN-Div (Wu, et.al, @ ECCV 2018)</vt:lpstr>
      <vt:lpstr>WGAN-Div Experiment Results</vt:lpstr>
      <vt:lpstr>HOME WORK WEEK 2</vt:lpstr>
      <vt:lpstr>Preparing Dataset &amp; Train Your GANs</vt:lpstr>
      <vt:lpstr>Paper Reading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Overview of GANs</dc:title>
  <dc:creator>Risman Adnan</dc:creator>
  <cp:lastModifiedBy>Risman Adnan</cp:lastModifiedBy>
  <cp:revision>91</cp:revision>
  <dcterms:created xsi:type="dcterms:W3CDTF">2019-06-29T06:18:10Z</dcterms:created>
  <dcterms:modified xsi:type="dcterms:W3CDTF">2019-11-20T00:15:54Z</dcterms:modified>
</cp:coreProperties>
</file>

<file path=docProps/thumbnail.jpeg>
</file>